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3" r:id="rId7"/>
    <p:sldId id="265" r:id="rId8"/>
    <p:sldId id="267" r:id="rId9"/>
    <p:sldId id="268" r:id="rId10"/>
    <p:sldId id="269" r:id="rId11"/>
    <p:sldId id="270" r:id="rId12"/>
    <p:sldId id="271" r:id="rId13"/>
    <p:sldId id="272" r:id="rId14"/>
    <p:sldId id="273" r:id="rId15"/>
    <p:sldId id="274" r:id="rId16"/>
    <p:sldId id="27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Classeur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323957910972245"/>
          <c:y val="2.9871966087608753E-2"/>
          <c:w val="0.73309387944125104"/>
          <c:h val="0.77115591180060261"/>
        </c:manualLayout>
      </c:layout>
      <c:pieChart>
        <c:varyColors val="1"/>
        <c:ser>
          <c:idx val="0"/>
          <c:order val="0"/>
          <c:spPr>
            <a:ln>
              <a:solidFill>
                <a:sysClr val="windowText" lastClr="000000"/>
              </a:solidFill>
            </a:ln>
          </c:spPr>
          <c:dPt>
            <c:idx val="0"/>
            <c:bubble3D val="0"/>
            <c:spPr>
              <a:solidFill>
                <a:schemeClr val="accent6">
                  <a:lumMod val="75000"/>
                  <a:alpha val="85000"/>
                </a:schemeClr>
              </a:solidFill>
              <a:ln>
                <a:solidFill>
                  <a:sysClr val="windowText" lastClr="000000"/>
                </a:solidFill>
              </a:ln>
              <a:effectLst/>
            </c:spPr>
            <c:extLst>
              <c:ext xmlns:c16="http://schemas.microsoft.com/office/drawing/2014/chart" uri="{C3380CC4-5D6E-409C-BE32-E72D297353CC}">
                <c16:uniqueId val="{00000001-9492-456C-93D4-976C4B41E664}"/>
              </c:ext>
            </c:extLst>
          </c:dPt>
          <c:dPt>
            <c:idx val="1"/>
            <c:bubble3D val="0"/>
            <c:spPr>
              <a:solidFill>
                <a:schemeClr val="accent6">
                  <a:lumMod val="60000"/>
                  <a:lumOff val="40000"/>
                  <a:alpha val="90000"/>
                </a:schemeClr>
              </a:solidFill>
              <a:ln>
                <a:solidFill>
                  <a:sysClr val="windowText" lastClr="000000"/>
                </a:solidFill>
              </a:ln>
              <a:effectLst/>
            </c:spPr>
            <c:extLst>
              <c:ext xmlns:c16="http://schemas.microsoft.com/office/drawing/2014/chart" uri="{C3380CC4-5D6E-409C-BE32-E72D297353CC}">
                <c16:uniqueId val="{00000003-9492-456C-93D4-976C4B41E664}"/>
              </c:ext>
            </c:extLst>
          </c:dPt>
          <c:dPt>
            <c:idx val="2"/>
            <c:bubble3D val="0"/>
            <c:spPr>
              <a:solidFill>
                <a:schemeClr val="accent4">
                  <a:alpha val="41000"/>
                </a:schemeClr>
              </a:solidFill>
              <a:ln>
                <a:solidFill>
                  <a:sysClr val="windowText" lastClr="000000"/>
                </a:solidFill>
              </a:ln>
              <a:effectLst/>
            </c:spPr>
            <c:extLst>
              <c:ext xmlns:c16="http://schemas.microsoft.com/office/drawing/2014/chart" uri="{C3380CC4-5D6E-409C-BE32-E72D297353CC}">
                <c16:uniqueId val="{00000005-9492-456C-93D4-976C4B41E664}"/>
              </c:ext>
            </c:extLst>
          </c:dPt>
          <c:dPt>
            <c:idx val="3"/>
            <c:bubble3D val="0"/>
            <c:spPr>
              <a:solidFill>
                <a:srgbClr val="C00000">
                  <a:alpha val="58000"/>
                </a:srgbClr>
              </a:solidFill>
              <a:ln>
                <a:solidFill>
                  <a:sysClr val="windowText" lastClr="000000"/>
                </a:solidFill>
              </a:ln>
              <a:effectLst/>
            </c:spPr>
            <c:extLst>
              <c:ext xmlns:c16="http://schemas.microsoft.com/office/drawing/2014/chart" uri="{C3380CC4-5D6E-409C-BE32-E72D297353CC}">
                <c16:uniqueId val="{00000007-9492-456C-93D4-976C4B41E664}"/>
              </c:ext>
            </c:extLst>
          </c:dPt>
          <c:dLbls>
            <c:dLbl>
              <c:idx val="0"/>
              <c:tx>
                <c:rich>
                  <a:bodyPr/>
                  <a:lstStyle/>
                  <a:p>
                    <a:r>
                      <a:rPr lang="en-US"/>
                      <a:t>27%</a:t>
                    </a:r>
                  </a:p>
                </c:rich>
              </c:tx>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492-456C-93D4-976C4B41E664}"/>
                </c:ext>
              </c:extLst>
            </c:dLbl>
            <c:dLbl>
              <c:idx val="1"/>
              <c:tx>
                <c:rich>
                  <a:bodyPr/>
                  <a:lstStyle/>
                  <a:p>
                    <a:r>
                      <a:rPr lang="en-US"/>
                      <a:t>11%</a:t>
                    </a:r>
                  </a:p>
                </c:rich>
              </c:tx>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492-456C-93D4-976C4B41E664}"/>
                </c:ext>
              </c:extLst>
            </c:dLbl>
            <c:dLbl>
              <c:idx val="2"/>
              <c:tx>
                <c:rich>
                  <a:bodyPr/>
                  <a:lstStyle/>
                  <a:p>
                    <a:r>
                      <a:rPr lang="en-US" dirty="0"/>
                      <a:t>39%</a:t>
                    </a:r>
                  </a:p>
                </c:rich>
              </c:tx>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492-456C-93D4-976C4B41E664}"/>
                </c:ext>
              </c:extLst>
            </c:dLbl>
            <c:dLbl>
              <c:idx val="3"/>
              <c:tx>
                <c:rich>
                  <a:bodyPr/>
                  <a:lstStyle/>
                  <a:p>
                    <a:r>
                      <a:rPr lang="en-US"/>
                      <a:t>23%</a:t>
                    </a:r>
                  </a:p>
                </c:rich>
              </c:tx>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492-456C-93D4-976C4B41E664}"/>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fr-FR"/>
              </a:p>
            </c:txPr>
            <c:dLblPos val="bestFit"/>
            <c:showLegendKey val="0"/>
            <c:showVal val="1"/>
            <c:showCatName val="0"/>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Feuil1!$C$36:$C$39</c:f>
              <c:strCache>
                <c:ptCount val="4"/>
                <c:pt idx="0">
                  <c:v>Naturelle</c:v>
                </c:pt>
                <c:pt idx="1">
                  <c:v>En régénération</c:v>
                </c:pt>
                <c:pt idx="2">
                  <c:v>Ornementale</c:v>
                </c:pt>
                <c:pt idx="3">
                  <c:v>Dégradée</c:v>
                </c:pt>
              </c:strCache>
            </c:strRef>
          </c:cat>
          <c:val>
            <c:numRef>
              <c:f>Feuil1!$E$36:$E$39</c:f>
              <c:numCache>
                <c:formatCode>General</c:formatCode>
                <c:ptCount val="4"/>
                <c:pt idx="0">
                  <c:v>27</c:v>
                </c:pt>
                <c:pt idx="1">
                  <c:v>11</c:v>
                </c:pt>
                <c:pt idx="2">
                  <c:v>38</c:v>
                </c:pt>
                <c:pt idx="3">
                  <c:v>23</c:v>
                </c:pt>
              </c:numCache>
            </c:numRef>
          </c:val>
          <c:extLst>
            <c:ext xmlns:c16="http://schemas.microsoft.com/office/drawing/2014/chart" uri="{C3380CC4-5D6E-409C-BE32-E72D297353CC}">
              <c16:uniqueId val="{00000008-9492-456C-93D4-976C4B41E664}"/>
            </c:ext>
          </c:extLst>
        </c:ser>
        <c:ser>
          <c:idx val="1"/>
          <c:order val="1"/>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extLst>
              <c:ext xmlns:c16="http://schemas.microsoft.com/office/drawing/2014/chart" uri="{C3380CC4-5D6E-409C-BE32-E72D297353CC}">
                <c16:uniqueId val="{0000000A-9492-456C-93D4-976C4B41E664}"/>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extLst>
              <c:ext xmlns:c16="http://schemas.microsoft.com/office/drawing/2014/chart" uri="{C3380CC4-5D6E-409C-BE32-E72D297353CC}">
                <c16:uniqueId val="{0000000C-9492-456C-93D4-976C4B41E664}"/>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extLst>
              <c:ext xmlns:c16="http://schemas.microsoft.com/office/drawing/2014/chart" uri="{C3380CC4-5D6E-409C-BE32-E72D297353CC}">
                <c16:uniqueId val="{0000000E-9492-456C-93D4-976C4B41E664}"/>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extLst>
              <c:ext xmlns:c16="http://schemas.microsoft.com/office/drawing/2014/chart" uri="{C3380CC4-5D6E-409C-BE32-E72D297353CC}">
                <c16:uniqueId val="{00000010-9492-456C-93D4-976C4B41E664}"/>
              </c:ext>
            </c:extLst>
          </c:dPt>
          <c:cat>
            <c:strRef>
              <c:f>Feuil1!$C$36:$C$39</c:f>
              <c:strCache>
                <c:ptCount val="4"/>
                <c:pt idx="0">
                  <c:v>Naturelle</c:v>
                </c:pt>
                <c:pt idx="1">
                  <c:v>En régénération</c:v>
                </c:pt>
                <c:pt idx="2">
                  <c:v>Ornementale</c:v>
                </c:pt>
                <c:pt idx="3">
                  <c:v>Dégradée</c:v>
                </c:pt>
              </c:strCache>
            </c:strRef>
          </c:cat>
          <c:val>
            <c:numRef>
              <c:f>Feuil1!$E$36:$E$39</c:f>
              <c:numCache>
                <c:formatCode>General</c:formatCode>
                <c:ptCount val="4"/>
                <c:pt idx="0">
                  <c:v>27</c:v>
                </c:pt>
                <c:pt idx="1">
                  <c:v>11</c:v>
                </c:pt>
                <c:pt idx="2">
                  <c:v>38</c:v>
                </c:pt>
                <c:pt idx="3">
                  <c:v>23</c:v>
                </c:pt>
              </c:numCache>
            </c:numRef>
          </c:val>
          <c:extLst>
            <c:ext xmlns:c16="http://schemas.microsoft.com/office/drawing/2014/chart" uri="{C3380CC4-5D6E-409C-BE32-E72D297353CC}">
              <c16:uniqueId val="{00000011-9492-456C-93D4-976C4B41E664}"/>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5/21/2019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5/21/2019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447191" y="2824269"/>
            <a:ext cx="4645152" cy="26444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412362" y="2821491"/>
            <a:ext cx="4645152" cy="263737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5/21/2019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5/21/2019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5/21/2019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w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82997B-4734-436C-943B-9B1D2FC4B1BA}"/>
              </a:ext>
            </a:extLst>
          </p:cNvPr>
          <p:cNvSpPr>
            <a:spLocks noGrp="1"/>
          </p:cNvSpPr>
          <p:nvPr>
            <p:ph type="ctrTitle"/>
          </p:nvPr>
        </p:nvSpPr>
        <p:spPr/>
        <p:txBody>
          <a:bodyPr>
            <a:normAutofit fontScale="90000"/>
          </a:bodyPr>
          <a:lstStyle/>
          <a:p>
            <a:r>
              <a:rPr lang="fr-CA" dirty="0"/>
              <a:t>Association des riverains du Grand lac Noir</a:t>
            </a:r>
          </a:p>
        </p:txBody>
      </p:sp>
      <p:sp>
        <p:nvSpPr>
          <p:cNvPr id="3" name="Sous-titre 2">
            <a:extLst>
              <a:ext uri="{FF2B5EF4-FFF2-40B4-BE49-F238E27FC236}">
                <a16:creationId xmlns:a16="http://schemas.microsoft.com/office/drawing/2014/main" id="{FEEDAA1C-E99C-48AB-A016-25F73EE57334}"/>
              </a:ext>
            </a:extLst>
          </p:cNvPr>
          <p:cNvSpPr>
            <a:spLocks noGrp="1"/>
          </p:cNvSpPr>
          <p:nvPr>
            <p:ph type="subTitle" idx="1"/>
          </p:nvPr>
        </p:nvSpPr>
        <p:spPr/>
        <p:txBody>
          <a:bodyPr/>
          <a:lstStyle/>
          <a:p>
            <a:r>
              <a:rPr lang="fr-CA" dirty="0"/>
              <a:t>Réunion 26 mai 2019</a:t>
            </a:r>
          </a:p>
        </p:txBody>
      </p:sp>
    </p:spTree>
    <p:extLst>
      <p:ext uri="{BB962C8B-B14F-4D97-AF65-F5344CB8AC3E}">
        <p14:creationId xmlns:p14="http://schemas.microsoft.com/office/powerpoint/2010/main" val="2094783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038F10-AB8E-418F-95B3-F847F6CE9E4B}"/>
              </a:ext>
            </a:extLst>
          </p:cNvPr>
          <p:cNvSpPr>
            <a:spLocks noGrp="1"/>
          </p:cNvSpPr>
          <p:nvPr>
            <p:ph type="title"/>
          </p:nvPr>
        </p:nvSpPr>
        <p:spPr/>
        <p:txBody>
          <a:bodyPr/>
          <a:lstStyle/>
          <a:p>
            <a:r>
              <a:rPr lang="fr-CA" dirty="0"/>
              <a:t>Bilan 2015</a:t>
            </a:r>
          </a:p>
        </p:txBody>
      </p:sp>
      <p:sp>
        <p:nvSpPr>
          <p:cNvPr id="3" name="Espace réservé du contenu 2">
            <a:extLst>
              <a:ext uri="{FF2B5EF4-FFF2-40B4-BE49-F238E27FC236}">
                <a16:creationId xmlns:a16="http://schemas.microsoft.com/office/drawing/2014/main" id="{1738D96E-F23C-4B5A-9FF5-D43FC9A9CC56}"/>
              </a:ext>
            </a:extLst>
          </p:cNvPr>
          <p:cNvSpPr>
            <a:spLocks noGrp="1"/>
          </p:cNvSpPr>
          <p:nvPr>
            <p:ph idx="1"/>
          </p:nvPr>
        </p:nvSpPr>
        <p:spPr/>
        <p:txBody>
          <a:bodyPr>
            <a:normAutofit fontScale="70000" lnSpcReduction="20000"/>
          </a:bodyPr>
          <a:lstStyle/>
          <a:p>
            <a:r>
              <a:rPr lang="fr-CA" dirty="0"/>
              <a:t>Bilan 2015</a:t>
            </a:r>
          </a:p>
          <a:p>
            <a:pPr marL="0" indent="0">
              <a:buNone/>
            </a:pPr>
            <a:r>
              <a:rPr lang="fr-CA" dirty="0"/>
              <a:t>                                                                       CRÉDIT			DÉBIT			</a:t>
            </a:r>
          </a:p>
          <a:p>
            <a:r>
              <a:rPr lang="fr" dirty="0"/>
              <a:t>2015					</a:t>
            </a:r>
          </a:p>
          <a:p>
            <a:r>
              <a:rPr lang="fr-CA" dirty="0"/>
              <a:t>Contribution Membres	              2 730,00$</a:t>
            </a:r>
          </a:p>
          <a:p>
            <a:r>
              <a:rPr lang="fr-CA" dirty="0"/>
              <a:t>Test d’eau					                   334,00$</a:t>
            </a:r>
          </a:p>
          <a:p>
            <a:r>
              <a:rPr lang="fr-CA" dirty="0"/>
              <a:t>Ensemencement				                                   2 238,75$</a:t>
            </a:r>
          </a:p>
          <a:p>
            <a:r>
              <a:rPr lang="fr-CA" dirty="0"/>
              <a:t>Livre de Reçus						   12,60$</a:t>
            </a:r>
          </a:p>
          <a:p>
            <a:r>
              <a:rPr lang="fr-CA" dirty="0"/>
              <a:t>Remboursement Ville	                                   167,00$</a:t>
            </a:r>
          </a:p>
          <a:p>
            <a:r>
              <a:rPr lang="sv-SE" dirty="0"/>
              <a:t>Total			              2 897,00$		                  2 585.35$	</a:t>
            </a:r>
          </a:p>
          <a:p>
            <a:r>
              <a:rPr lang="sv-SE" dirty="0"/>
              <a:t>                                                                                                                                         solde	         311.65$</a:t>
            </a:r>
          </a:p>
          <a:p>
            <a:endParaRPr lang="fr" dirty="0"/>
          </a:p>
          <a:p>
            <a:endParaRPr lang="fr-CA" dirty="0"/>
          </a:p>
        </p:txBody>
      </p:sp>
    </p:spTree>
    <p:extLst>
      <p:ext uri="{BB962C8B-B14F-4D97-AF65-F5344CB8AC3E}">
        <p14:creationId xmlns:p14="http://schemas.microsoft.com/office/powerpoint/2010/main" val="3217942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C92601-B0E3-486A-B780-1AC796FC1C52}"/>
              </a:ext>
            </a:extLst>
          </p:cNvPr>
          <p:cNvSpPr>
            <a:spLocks noGrp="1"/>
          </p:cNvSpPr>
          <p:nvPr>
            <p:ph type="title"/>
          </p:nvPr>
        </p:nvSpPr>
        <p:spPr/>
        <p:txBody>
          <a:bodyPr/>
          <a:lstStyle/>
          <a:p>
            <a:r>
              <a:rPr lang="fr-CA" dirty="0"/>
              <a:t>Bilan 2016</a:t>
            </a:r>
          </a:p>
        </p:txBody>
      </p:sp>
      <p:sp>
        <p:nvSpPr>
          <p:cNvPr id="3" name="Espace réservé du contenu 2">
            <a:extLst>
              <a:ext uri="{FF2B5EF4-FFF2-40B4-BE49-F238E27FC236}">
                <a16:creationId xmlns:a16="http://schemas.microsoft.com/office/drawing/2014/main" id="{5D125399-FDE1-495C-8FB5-EEF3B1F4601F}"/>
              </a:ext>
            </a:extLst>
          </p:cNvPr>
          <p:cNvSpPr>
            <a:spLocks noGrp="1"/>
          </p:cNvSpPr>
          <p:nvPr>
            <p:ph idx="1"/>
          </p:nvPr>
        </p:nvSpPr>
        <p:spPr/>
        <p:txBody>
          <a:bodyPr>
            <a:normAutofit fontScale="85000" lnSpcReduction="20000"/>
          </a:bodyPr>
          <a:lstStyle/>
          <a:p>
            <a:r>
              <a:rPr lang="fr" dirty="0"/>
              <a:t>       </a:t>
            </a:r>
            <a:r>
              <a:rPr lang="fr-CA" dirty="0"/>
              <a:t>                                                                                                            solde 2015 </a:t>
            </a:r>
            <a:r>
              <a:rPr lang="fr" dirty="0"/>
              <a:t>        311,65$ </a:t>
            </a:r>
          </a:p>
          <a:p>
            <a:r>
              <a:rPr lang="fr" dirty="0"/>
              <a:t>                                                       </a:t>
            </a:r>
            <a:r>
              <a:rPr lang="fr-CA" dirty="0"/>
              <a:t>Crédit</a:t>
            </a:r>
            <a:r>
              <a:rPr lang="fr" dirty="0"/>
              <a:t>                          </a:t>
            </a:r>
            <a:r>
              <a:rPr lang="fr-CA" dirty="0"/>
              <a:t>Débit</a:t>
            </a:r>
            <a:endParaRPr lang="fr" dirty="0"/>
          </a:p>
          <a:p>
            <a:r>
              <a:rPr lang="fr-CA" dirty="0"/>
              <a:t>Contribution des membres              3 210,00$</a:t>
            </a:r>
          </a:p>
          <a:p>
            <a:r>
              <a:rPr lang="fr-CA" dirty="0"/>
              <a:t>Test d’eau					   374,00$</a:t>
            </a:r>
          </a:p>
          <a:p>
            <a:r>
              <a:rPr lang="fr-CA" dirty="0"/>
              <a:t>Ensemencement					 2 865.50$</a:t>
            </a:r>
          </a:p>
          <a:p>
            <a:r>
              <a:rPr lang="fr-CA" dirty="0"/>
              <a:t>Livre de Reçus				                    36.45$</a:t>
            </a:r>
          </a:p>
          <a:p>
            <a:r>
              <a:rPr lang="fr-CA" dirty="0"/>
              <a:t>Remboursement Ville	               167,00$</a:t>
            </a:r>
          </a:p>
          <a:p>
            <a:r>
              <a:rPr lang="sv-SE" dirty="0"/>
              <a:t>Total		                            3 377,00$		  3 275.95$		</a:t>
            </a:r>
          </a:p>
          <a:p>
            <a:r>
              <a:rPr lang="sv-SE" dirty="0"/>
              <a:t>                                                                                                             Solde  2016             412.70$</a:t>
            </a:r>
          </a:p>
          <a:p>
            <a:endParaRPr lang="fr-CA" dirty="0"/>
          </a:p>
        </p:txBody>
      </p:sp>
    </p:spTree>
    <p:extLst>
      <p:ext uri="{BB962C8B-B14F-4D97-AF65-F5344CB8AC3E}">
        <p14:creationId xmlns:p14="http://schemas.microsoft.com/office/powerpoint/2010/main" val="1032018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2568D3-E75D-41FC-B7EB-49B4E7314533}"/>
              </a:ext>
            </a:extLst>
          </p:cNvPr>
          <p:cNvSpPr>
            <a:spLocks noGrp="1"/>
          </p:cNvSpPr>
          <p:nvPr>
            <p:ph type="title"/>
          </p:nvPr>
        </p:nvSpPr>
        <p:spPr/>
        <p:txBody>
          <a:bodyPr/>
          <a:lstStyle/>
          <a:p>
            <a:r>
              <a:rPr lang="fr-CA" dirty="0"/>
              <a:t>Bilan 2017</a:t>
            </a:r>
          </a:p>
        </p:txBody>
      </p:sp>
      <p:sp>
        <p:nvSpPr>
          <p:cNvPr id="3" name="Espace réservé du contenu 2">
            <a:extLst>
              <a:ext uri="{FF2B5EF4-FFF2-40B4-BE49-F238E27FC236}">
                <a16:creationId xmlns:a16="http://schemas.microsoft.com/office/drawing/2014/main" id="{915A3DB2-5AF2-4BD8-8BE7-75791D5B9653}"/>
              </a:ext>
            </a:extLst>
          </p:cNvPr>
          <p:cNvSpPr>
            <a:spLocks noGrp="1"/>
          </p:cNvSpPr>
          <p:nvPr>
            <p:ph idx="1"/>
          </p:nvPr>
        </p:nvSpPr>
        <p:spPr>
          <a:xfrm>
            <a:off x="1451579" y="1853754"/>
            <a:ext cx="9603275" cy="3910942"/>
          </a:xfrm>
        </p:spPr>
        <p:txBody>
          <a:bodyPr>
            <a:normAutofit/>
          </a:bodyPr>
          <a:lstStyle/>
          <a:p>
            <a:pPr marL="0" indent="0">
              <a:buNone/>
            </a:pPr>
            <a:r>
              <a:rPr lang="fr" dirty="0"/>
              <a:t>                                                                                                 Solde 2016        412,70$</a:t>
            </a:r>
          </a:p>
          <a:p>
            <a:pPr marL="0" indent="0">
              <a:buNone/>
            </a:pPr>
            <a:r>
              <a:rPr lang="fr" dirty="0"/>
              <a:t>                                                       Crédit                   </a:t>
            </a:r>
            <a:r>
              <a:rPr lang="fr-CA" dirty="0"/>
              <a:t>Débit</a:t>
            </a:r>
            <a:endParaRPr lang="fr" dirty="0"/>
          </a:p>
          <a:p>
            <a:r>
              <a:rPr lang="fr-CA" dirty="0"/>
              <a:t>Contribution Membres	              3 910.60$</a:t>
            </a:r>
          </a:p>
          <a:p>
            <a:r>
              <a:rPr lang="fr-CA" dirty="0"/>
              <a:t>Test d’eau					    186,00$</a:t>
            </a:r>
          </a:p>
          <a:p>
            <a:r>
              <a:rPr lang="fr-CA" dirty="0"/>
              <a:t>Ensemencement				 3 453.65$</a:t>
            </a:r>
          </a:p>
          <a:p>
            <a:r>
              <a:rPr lang="fr-CA" dirty="0"/>
              <a:t>Enseignes					    238,00$</a:t>
            </a:r>
          </a:p>
          <a:p>
            <a:r>
              <a:rPr lang="sv-SE" dirty="0"/>
              <a:t>Total			              3 910.60$	  3 877.65$                   </a:t>
            </a:r>
          </a:p>
          <a:p>
            <a:r>
              <a:rPr lang="fr-CA" dirty="0"/>
              <a:t>                                                                                              Solde 2017       445,65$</a:t>
            </a:r>
          </a:p>
        </p:txBody>
      </p:sp>
    </p:spTree>
    <p:extLst>
      <p:ext uri="{BB962C8B-B14F-4D97-AF65-F5344CB8AC3E}">
        <p14:creationId xmlns:p14="http://schemas.microsoft.com/office/powerpoint/2010/main" val="2770654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4A0251-A406-4701-AC0D-3C07E4365B6A}"/>
              </a:ext>
            </a:extLst>
          </p:cNvPr>
          <p:cNvSpPr>
            <a:spLocks noGrp="1"/>
          </p:cNvSpPr>
          <p:nvPr>
            <p:ph type="title"/>
          </p:nvPr>
        </p:nvSpPr>
        <p:spPr/>
        <p:txBody>
          <a:bodyPr/>
          <a:lstStyle/>
          <a:p>
            <a:r>
              <a:rPr lang="fr-CA" dirty="0"/>
              <a:t>Bilan 2018</a:t>
            </a:r>
          </a:p>
        </p:txBody>
      </p:sp>
      <p:sp>
        <p:nvSpPr>
          <p:cNvPr id="3" name="Espace réservé du contenu 2">
            <a:extLst>
              <a:ext uri="{FF2B5EF4-FFF2-40B4-BE49-F238E27FC236}">
                <a16:creationId xmlns:a16="http://schemas.microsoft.com/office/drawing/2014/main" id="{079E9DAE-1325-4496-BE9E-8D72A0659787}"/>
              </a:ext>
            </a:extLst>
          </p:cNvPr>
          <p:cNvSpPr>
            <a:spLocks noGrp="1"/>
          </p:cNvSpPr>
          <p:nvPr>
            <p:ph idx="1"/>
          </p:nvPr>
        </p:nvSpPr>
        <p:spPr/>
        <p:txBody>
          <a:bodyPr>
            <a:normAutofit fontScale="92500" lnSpcReduction="20000"/>
          </a:bodyPr>
          <a:lstStyle/>
          <a:p>
            <a:r>
              <a:rPr lang="fr-CA" dirty="0"/>
              <a:t>                                                                                                 S</a:t>
            </a:r>
            <a:r>
              <a:rPr lang="fr" dirty="0"/>
              <a:t>olde 2017       445,65$</a:t>
            </a:r>
          </a:p>
          <a:p>
            <a:r>
              <a:rPr lang="fr-CA" dirty="0"/>
              <a:t>                                               Crédit                    Débit</a:t>
            </a:r>
            <a:endParaRPr lang="fr" dirty="0"/>
          </a:p>
          <a:p>
            <a:r>
              <a:rPr lang="fr-CA" dirty="0"/>
              <a:t>Contribution Membres	          3 903$</a:t>
            </a:r>
          </a:p>
          <a:p>
            <a:r>
              <a:rPr lang="fr-CA" dirty="0"/>
              <a:t>Test d’eau				          239,00$</a:t>
            </a:r>
          </a:p>
          <a:p>
            <a:r>
              <a:rPr lang="fr-CA" dirty="0"/>
              <a:t>Ensemencement				       3 454.90$</a:t>
            </a:r>
          </a:p>
          <a:p>
            <a:r>
              <a:rPr lang="fr-CA" dirty="0"/>
              <a:t>Enseignes		                                     172,00$</a:t>
            </a:r>
          </a:p>
          <a:p>
            <a:r>
              <a:rPr lang="sv-SE" dirty="0"/>
              <a:t>Total			            3 903$	¸      3 865.90$		  </a:t>
            </a:r>
          </a:p>
          <a:p>
            <a:r>
              <a:rPr lang="sv-SE" dirty="0"/>
              <a:t>                        Transférer à l’association des riverains               Solde   2018         482.75$</a:t>
            </a:r>
          </a:p>
          <a:p>
            <a:endParaRPr lang="fr" dirty="0"/>
          </a:p>
          <a:p>
            <a:endParaRPr lang="fr-CA" dirty="0"/>
          </a:p>
        </p:txBody>
      </p:sp>
    </p:spTree>
    <p:extLst>
      <p:ext uri="{BB962C8B-B14F-4D97-AF65-F5344CB8AC3E}">
        <p14:creationId xmlns:p14="http://schemas.microsoft.com/office/powerpoint/2010/main" val="1702618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08FC46-8B5E-45DB-8AAC-D53A3D5D9738}"/>
              </a:ext>
            </a:extLst>
          </p:cNvPr>
          <p:cNvSpPr>
            <a:spLocks noGrp="1"/>
          </p:cNvSpPr>
          <p:nvPr>
            <p:ph type="title"/>
          </p:nvPr>
        </p:nvSpPr>
        <p:spPr/>
        <p:txBody>
          <a:bodyPr/>
          <a:lstStyle/>
          <a:p>
            <a:r>
              <a:rPr lang="fr-CA" dirty="0"/>
              <a:t>Bilan 2019</a:t>
            </a:r>
          </a:p>
        </p:txBody>
      </p:sp>
      <p:sp>
        <p:nvSpPr>
          <p:cNvPr id="3" name="Espace réservé du contenu 2">
            <a:extLst>
              <a:ext uri="{FF2B5EF4-FFF2-40B4-BE49-F238E27FC236}">
                <a16:creationId xmlns:a16="http://schemas.microsoft.com/office/drawing/2014/main" id="{470D4AA8-C212-499B-9EB0-FBA8DF4AD822}"/>
              </a:ext>
            </a:extLst>
          </p:cNvPr>
          <p:cNvSpPr>
            <a:spLocks noGrp="1"/>
          </p:cNvSpPr>
          <p:nvPr>
            <p:ph idx="1"/>
          </p:nvPr>
        </p:nvSpPr>
        <p:spPr/>
        <p:txBody>
          <a:bodyPr>
            <a:normAutofit fontScale="85000" lnSpcReduction="10000"/>
          </a:bodyPr>
          <a:lstStyle/>
          <a:p>
            <a:r>
              <a:rPr lang="fr" dirty="0"/>
              <a:t>2019</a:t>
            </a:r>
          </a:p>
          <a:p>
            <a:r>
              <a:rPr lang="fr-CA" dirty="0"/>
              <a:t>Contribution Membres	</a:t>
            </a:r>
          </a:p>
          <a:p>
            <a:r>
              <a:rPr lang="fr-CA" dirty="0" err="1"/>
              <a:t>Hebergement</a:t>
            </a:r>
            <a:r>
              <a:rPr lang="fr-CA" dirty="0"/>
              <a:t> de Site web et domaine	(2 ans)				180,97$</a:t>
            </a:r>
          </a:p>
          <a:p>
            <a:r>
              <a:rPr lang="fr-CA" dirty="0"/>
              <a:t>Site Web 	(5x @ 30$ a venir)							</a:t>
            </a:r>
          </a:p>
          <a:p>
            <a:r>
              <a:rPr lang="fr-CA" dirty="0"/>
              <a:t>Test d’eau								</a:t>
            </a:r>
          </a:p>
          <a:p>
            <a:r>
              <a:rPr lang="fr-CA" dirty="0"/>
              <a:t>Ensemencement							</a:t>
            </a:r>
          </a:p>
          <a:p>
            <a:r>
              <a:rPr lang="fr-CA" dirty="0"/>
              <a:t>Enseignes							</a:t>
            </a:r>
          </a:p>
          <a:p>
            <a:r>
              <a:rPr lang="fr-CA" dirty="0"/>
              <a:t>Bilan					</a:t>
            </a:r>
          </a:p>
        </p:txBody>
      </p:sp>
    </p:spTree>
    <p:extLst>
      <p:ext uri="{BB962C8B-B14F-4D97-AF65-F5344CB8AC3E}">
        <p14:creationId xmlns:p14="http://schemas.microsoft.com/office/powerpoint/2010/main" val="1009120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87AB16-16D8-404C-999E-778D30428DA2}"/>
              </a:ext>
            </a:extLst>
          </p:cNvPr>
          <p:cNvSpPr>
            <a:spLocks noGrp="1"/>
          </p:cNvSpPr>
          <p:nvPr>
            <p:ph type="title"/>
          </p:nvPr>
        </p:nvSpPr>
        <p:spPr/>
        <p:txBody>
          <a:bodyPr/>
          <a:lstStyle/>
          <a:p>
            <a:r>
              <a:rPr lang="fr-CA" dirty="0"/>
              <a:t>À venir</a:t>
            </a:r>
          </a:p>
        </p:txBody>
      </p:sp>
      <p:sp>
        <p:nvSpPr>
          <p:cNvPr id="3" name="Espace réservé du contenu 2">
            <a:extLst>
              <a:ext uri="{FF2B5EF4-FFF2-40B4-BE49-F238E27FC236}">
                <a16:creationId xmlns:a16="http://schemas.microsoft.com/office/drawing/2014/main" id="{3F7DD632-2CE6-43A2-AA68-69D1312C7C67}"/>
              </a:ext>
            </a:extLst>
          </p:cNvPr>
          <p:cNvSpPr>
            <a:spLocks noGrp="1"/>
          </p:cNvSpPr>
          <p:nvPr>
            <p:ph idx="1"/>
          </p:nvPr>
        </p:nvSpPr>
        <p:spPr/>
        <p:txBody>
          <a:bodyPr>
            <a:normAutofit fontScale="92500" lnSpcReduction="10000"/>
          </a:bodyPr>
          <a:lstStyle/>
          <a:p>
            <a:r>
              <a:rPr lang="fr-CA" dirty="0"/>
              <a:t>RÉSIDENTS</a:t>
            </a:r>
          </a:p>
          <a:p>
            <a:r>
              <a:rPr lang="fr-CA" dirty="0"/>
              <a:t>Registre des membres</a:t>
            </a:r>
          </a:p>
          <a:p>
            <a:pPr marL="0" indent="0">
              <a:buNone/>
            </a:pPr>
            <a:r>
              <a:rPr lang="fr-CA" dirty="0"/>
              <a:t>ASSEMBLÉES ANNUELLE</a:t>
            </a:r>
          </a:p>
          <a:p>
            <a:r>
              <a:rPr lang="fr-CA" dirty="0"/>
              <a:t>COMMUNICATIONS</a:t>
            </a:r>
          </a:p>
          <a:p>
            <a:r>
              <a:rPr lang="fr-CA" dirty="0"/>
              <a:t>Nouvelles</a:t>
            </a:r>
          </a:p>
          <a:p>
            <a:pPr lvl="1"/>
            <a:r>
              <a:rPr lang="fr-CA" dirty="0"/>
              <a:t>Date calage du Lac et historique</a:t>
            </a:r>
          </a:p>
          <a:p>
            <a:r>
              <a:rPr lang="fr-CA" dirty="0"/>
              <a:t>Forum</a:t>
            </a:r>
          </a:p>
          <a:p>
            <a:r>
              <a:rPr lang="fr-CA" dirty="0"/>
              <a:t>Photos</a:t>
            </a:r>
          </a:p>
          <a:p>
            <a:endParaRPr lang="fr-CA" dirty="0"/>
          </a:p>
        </p:txBody>
      </p:sp>
    </p:spTree>
    <p:extLst>
      <p:ext uri="{BB962C8B-B14F-4D97-AF65-F5344CB8AC3E}">
        <p14:creationId xmlns:p14="http://schemas.microsoft.com/office/powerpoint/2010/main" val="3775993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76E6EA-78E4-45E0-98F8-A510F8805E87}"/>
              </a:ext>
            </a:extLst>
          </p:cNvPr>
          <p:cNvSpPr>
            <a:spLocks noGrp="1"/>
          </p:cNvSpPr>
          <p:nvPr>
            <p:ph type="title"/>
          </p:nvPr>
        </p:nvSpPr>
        <p:spPr/>
        <p:txBody>
          <a:bodyPr/>
          <a:lstStyle/>
          <a:p>
            <a:r>
              <a:rPr lang="fr-CA" dirty="0"/>
              <a:t>Merci à tous ceux qui collaborent au succès de l’association</a:t>
            </a:r>
          </a:p>
        </p:txBody>
      </p:sp>
      <p:sp>
        <p:nvSpPr>
          <p:cNvPr id="3" name="Espace réservé du contenu 2">
            <a:extLst>
              <a:ext uri="{FF2B5EF4-FFF2-40B4-BE49-F238E27FC236}">
                <a16:creationId xmlns:a16="http://schemas.microsoft.com/office/drawing/2014/main" id="{EBD4C301-047D-4E69-9573-7A6A12084D40}"/>
              </a:ext>
            </a:extLst>
          </p:cNvPr>
          <p:cNvSpPr>
            <a:spLocks noGrp="1"/>
          </p:cNvSpPr>
          <p:nvPr>
            <p:ph idx="1"/>
          </p:nvPr>
        </p:nvSpPr>
        <p:spPr/>
        <p:txBody>
          <a:bodyPr/>
          <a:lstStyle/>
          <a:p>
            <a:pPr marL="0" indent="0">
              <a:buNone/>
            </a:pPr>
            <a:r>
              <a:rPr lang="fr-CA" dirty="0"/>
              <a:t>Nous sommes tous privilégiés de d’avoir un si beau Lac continuons à le protéger pour nous et nos prochaines générations.</a:t>
            </a:r>
          </a:p>
          <a:p>
            <a:pPr marL="0" indent="0">
              <a:buNone/>
            </a:pPr>
            <a:endParaRPr lang="fr-CA" dirty="0"/>
          </a:p>
        </p:txBody>
      </p:sp>
      <p:pic>
        <p:nvPicPr>
          <p:cNvPr id="4" name="Image 3">
            <a:extLst>
              <a:ext uri="{FF2B5EF4-FFF2-40B4-BE49-F238E27FC236}">
                <a16:creationId xmlns:a16="http://schemas.microsoft.com/office/drawing/2014/main" id="{9437AFA3-1EED-4722-A6BF-4B79AD7E6469}"/>
              </a:ext>
            </a:extLst>
          </p:cNvPr>
          <p:cNvPicPr>
            <a:picLocks noChangeAspect="1"/>
          </p:cNvPicPr>
          <p:nvPr/>
        </p:nvPicPr>
        <p:blipFill>
          <a:blip r:embed="rId2"/>
          <a:stretch>
            <a:fillRect/>
          </a:stretch>
        </p:blipFill>
        <p:spPr>
          <a:xfrm>
            <a:off x="5917926" y="2602868"/>
            <a:ext cx="5870800" cy="3450613"/>
          </a:xfrm>
          <a:prstGeom prst="rect">
            <a:avLst/>
          </a:prstGeom>
        </p:spPr>
      </p:pic>
    </p:spTree>
    <p:extLst>
      <p:ext uri="{BB962C8B-B14F-4D97-AF65-F5344CB8AC3E}">
        <p14:creationId xmlns:p14="http://schemas.microsoft.com/office/powerpoint/2010/main" val="1185834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42BBF3-C77B-4406-856B-9E77DF8C3341}"/>
              </a:ext>
            </a:extLst>
          </p:cNvPr>
          <p:cNvSpPr>
            <a:spLocks noGrp="1"/>
          </p:cNvSpPr>
          <p:nvPr>
            <p:ph type="title"/>
          </p:nvPr>
        </p:nvSpPr>
        <p:spPr/>
        <p:txBody>
          <a:bodyPr/>
          <a:lstStyle/>
          <a:p>
            <a:r>
              <a:rPr lang="fr-CA" dirty="0"/>
              <a:t>Énoncer de l'association</a:t>
            </a:r>
          </a:p>
        </p:txBody>
      </p:sp>
      <p:sp>
        <p:nvSpPr>
          <p:cNvPr id="3" name="Espace réservé du contenu 2">
            <a:extLst>
              <a:ext uri="{FF2B5EF4-FFF2-40B4-BE49-F238E27FC236}">
                <a16:creationId xmlns:a16="http://schemas.microsoft.com/office/drawing/2014/main" id="{F11C429D-314A-48B7-90DD-81794B0366BD}"/>
              </a:ext>
            </a:extLst>
          </p:cNvPr>
          <p:cNvSpPr>
            <a:spLocks noGrp="1"/>
          </p:cNvSpPr>
          <p:nvPr>
            <p:ph idx="1"/>
          </p:nvPr>
        </p:nvSpPr>
        <p:spPr/>
        <p:txBody>
          <a:bodyPr/>
          <a:lstStyle/>
          <a:p>
            <a:r>
              <a:rPr lang="fr-CA" dirty="0"/>
              <a:t>PRÉSERVATION DU PLAN D’EAU</a:t>
            </a:r>
          </a:p>
          <a:p>
            <a:r>
              <a:rPr lang="fr-CA" dirty="0"/>
              <a:t>SÉCURITÉ</a:t>
            </a:r>
          </a:p>
          <a:p>
            <a:r>
              <a:rPr lang="fr-CA" dirty="0"/>
              <a:t>CONTROLER LES ACCÈS</a:t>
            </a:r>
          </a:p>
          <a:p>
            <a:r>
              <a:rPr lang="fr-CA" dirty="0"/>
              <a:t>RÉGISTRE DES UTILISATEURS</a:t>
            </a:r>
          </a:p>
          <a:p>
            <a:r>
              <a:rPr lang="fr-CA" dirty="0"/>
              <a:t>COMMUNICATION</a:t>
            </a:r>
          </a:p>
          <a:p>
            <a:r>
              <a:rPr lang="fr-CA" dirty="0"/>
              <a:t>BILAN</a:t>
            </a:r>
          </a:p>
        </p:txBody>
      </p:sp>
    </p:spTree>
    <p:extLst>
      <p:ext uri="{BB962C8B-B14F-4D97-AF65-F5344CB8AC3E}">
        <p14:creationId xmlns:p14="http://schemas.microsoft.com/office/powerpoint/2010/main" val="1345947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E90949-02AB-4179-A3FA-15334AB8F816}"/>
              </a:ext>
            </a:extLst>
          </p:cNvPr>
          <p:cNvSpPr>
            <a:spLocks noGrp="1"/>
          </p:cNvSpPr>
          <p:nvPr>
            <p:ph type="title"/>
          </p:nvPr>
        </p:nvSpPr>
        <p:spPr/>
        <p:txBody>
          <a:bodyPr/>
          <a:lstStyle/>
          <a:p>
            <a:r>
              <a:rPr lang="fr-CA" dirty="0"/>
              <a:t>PRÉSERVATION DU PLAN D’EAU</a:t>
            </a:r>
          </a:p>
        </p:txBody>
      </p:sp>
      <p:sp>
        <p:nvSpPr>
          <p:cNvPr id="3" name="Espace réservé du contenu 2">
            <a:extLst>
              <a:ext uri="{FF2B5EF4-FFF2-40B4-BE49-F238E27FC236}">
                <a16:creationId xmlns:a16="http://schemas.microsoft.com/office/drawing/2014/main" id="{DA3F630C-97A2-46D3-8BF3-DC6B0B8A606F}"/>
              </a:ext>
            </a:extLst>
          </p:cNvPr>
          <p:cNvSpPr>
            <a:spLocks noGrp="1"/>
          </p:cNvSpPr>
          <p:nvPr>
            <p:ph idx="1"/>
          </p:nvPr>
        </p:nvSpPr>
        <p:spPr/>
        <p:txBody>
          <a:bodyPr/>
          <a:lstStyle/>
          <a:p>
            <a:r>
              <a:rPr lang="fr-CA" dirty="0"/>
              <a:t>Tests d’eau 3 test par année depuis 2013</a:t>
            </a:r>
          </a:p>
          <a:p>
            <a:r>
              <a:rPr lang="fr-CA" dirty="0"/>
              <a:t>Analyse du phosphore</a:t>
            </a:r>
          </a:p>
          <a:p>
            <a:r>
              <a:rPr lang="fr-CA" dirty="0"/>
              <a:t>Transparence de l’eau 10 à 12 mesures par année</a:t>
            </a:r>
          </a:p>
          <a:p>
            <a:r>
              <a:rPr lang="fr-CA" dirty="0"/>
              <a:t>Surveillance des plantes envahissantes ( </a:t>
            </a:r>
            <a:r>
              <a:rPr lang="fr-CA" dirty="0" err="1"/>
              <a:t>Myriophille</a:t>
            </a:r>
            <a:r>
              <a:rPr lang="fr-CA" dirty="0"/>
              <a:t> à épi)</a:t>
            </a:r>
          </a:p>
          <a:p>
            <a:r>
              <a:rPr lang="fr-CA" dirty="0"/>
              <a:t>Surveillance de la dégradation des bandes riveraines</a:t>
            </a:r>
          </a:p>
          <a:p>
            <a:r>
              <a:rPr lang="fr-CA" dirty="0"/>
              <a:t>Faire partie du réseau de surveillance des lacs( RSVL) </a:t>
            </a:r>
          </a:p>
        </p:txBody>
      </p:sp>
    </p:spTree>
    <p:extLst>
      <p:ext uri="{BB962C8B-B14F-4D97-AF65-F5344CB8AC3E}">
        <p14:creationId xmlns:p14="http://schemas.microsoft.com/office/powerpoint/2010/main" val="3876916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36A450-5B35-4D92-9397-F452B0BE8DE3}"/>
              </a:ext>
            </a:extLst>
          </p:cNvPr>
          <p:cNvSpPr>
            <a:spLocks noGrp="1"/>
          </p:cNvSpPr>
          <p:nvPr>
            <p:ph type="title"/>
          </p:nvPr>
        </p:nvSpPr>
        <p:spPr/>
        <p:txBody>
          <a:bodyPr/>
          <a:lstStyle/>
          <a:p>
            <a:r>
              <a:rPr lang="fr-CA" dirty="0"/>
              <a:t>Préservation du plan d’eau</a:t>
            </a:r>
          </a:p>
        </p:txBody>
      </p:sp>
      <p:sp>
        <p:nvSpPr>
          <p:cNvPr id="3" name="Espace réservé du contenu 2">
            <a:extLst>
              <a:ext uri="{FF2B5EF4-FFF2-40B4-BE49-F238E27FC236}">
                <a16:creationId xmlns:a16="http://schemas.microsoft.com/office/drawing/2014/main" id="{AC3BE394-0B7C-47B1-90CD-2B29E15DD968}"/>
              </a:ext>
            </a:extLst>
          </p:cNvPr>
          <p:cNvSpPr>
            <a:spLocks noGrp="1"/>
          </p:cNvSpPr>
          <p:nvPr>
            <p:ph idx="1"/>
          </p:nvPr>
        </p:nvSpPr>
        <p:spPr/>
        <p:txBody>
          <a:bodyPr>
            <a:normAutofit/>
          </a:bodyPr>
          <a:lstStyle/>
          <a:p>
            <a:pPr marL="0" indent="0">
              <a:buNone/>
            </a:pPr>
            <a:r>
              <a:rPr lang="fr-CA" b="1" dirty="0"/>
              <a:t>MYRIOPHILLE À ÉPIS</a:t>
            </a:r>
          </a:p>
          <a:p>
            <a:pPr marL="0" indent="0">
              <a:buNone/>
            </a:pPr>
            <a:r>
              <a:rPr lang="fr-CA" dirty="0"/>
              <a:t>NOUS AVONS FAIT ENLEVER SUR LE SITE DU GOUVERNEMENT </a:t>
            </a:r>
          </a:p>
          <a:p>
            <a:pPr marL="0" indent="0">
              <a:buNone/>
            </a:pPr>
            <a:r>
              <a:rPr lang="fr-CA" dirty="0"/>
              <a:t>En date du mois de mai 2019, il n’y a pas de </a:t>
            </a:r>
            <a:r>
              <a:rPr lang="fr-CA" dirty="0" err="1"/>
              <a:t>Myriophille</a:t>
            </a:r>
            <a:r>
              <a:rPr lang="fr-CA" dirty="0"/>
              <a:t> à épi exotique dans le Grand Lac Noir de </a:t>
            </a:r>
            <a:r>
              <a:rPr lang="fr-CA" dirty="0" err="1"/>
              <a:t>Wenworth</a:t>
            </a:r>
            <a:r>
              <a:rPr lang="fr-CA" dirty="0"/>
              <a:t>-Nord. Une information erronée se retrouvait sur un site gouvernemental mentionnant que le Lac était contaminé. Après avoir soulevé la situation aux organismes concernés, nous avons obtenu la réponse suivante de Mme </a:t>
            </a:r>
            <a:r>
              <a:rPr lang="fr-CA" dirty="0" err="1"/>
              <a:t>Marie-Eve</a:t>
            </a:r>
            <a:r>
              <a:rPr lang="fr-CA" dirty="0"/>
              <a:t> Tousignant, le 12 avril 2019 :</a:t>
            </a:r>
          </a:p>
          <a:p>
            <a:endParaRPr lang="fr-CA" sz="1200" dirty="0"/>
          </a:p>
          <a:p>
            <a:pPr marL="0" indent="0">
              <a:buNone/>
            </a:pPr>
            <a:endParaRPr lang="fr-CA" dirty="0"/>
          </a:p>
        </p:txBody>
      </p:sp>
    </p:spTree>
    <p:extLst>
      <p:ext uri="{BB962C8B-B14F-4D97-AF65-F5344CB8AC3E}">
        <p14:creationId xmlns:p14="http://schemas.microsoft.com/office/powerpoint/2010/main" val="4092671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7901EA-D856-4DFB-88C8-29B1084C1DE6}"/>
              </a:ext>
            </a:extLst>
          </p:cNvPr>
          <p:cNvSpPr>
            <a:spLocks noGrp="1"/>
          </p:cNvSpPr>
          <p:nvPr>
            <p:ph type="title"/>
          </p:nvPr>
        </p:nvSpPr>
        <p:spPr>
          <a:xfrm>
            <a:off x="1451579" y="804520"/>
            <a:ext cx="9603275" cy="480942"/>
          </a:xfrm>
        </p:spPr>
        <p:txBody>
          <a:bodyPr>
            <a:normAutofit fontScale="90000"/>
          </a:bodyPr>
          <a:lstStyle/>
          <a:p>
            <a:r>
              <a:rPr lang="fr-CA" dirty="0"/>
              <a:t>Préservation plan d’eau  </a:t>
            </a:r>
            <a:r>
              <a:rPr lang="fr-CA" dirty="0" err="1"/>
              <a:t>myriophille</a:t>
            </a:r>
            <a:r>
              <a:rPr lang="fr-CA" dirty="0"/>
              <a:t> à épi</a:t>
            </a:r>
          </a:p>
        </p:txBody>
      </p:sp>
      <p:sp>
        <p:nvSpPr>
          <p:cNvPr id="3" name="Espace réservé du contenu 2">
            <a:extLst>
              <a:ext uri="{FF2B5EF4-FFF2-40B4-BE49-F238E27FC236}">
                <a16:creationId xmlns:a16="http://schemas.microsoft.com/office/drawing/2014/main" id="{29782ABF-E587-4268-A07A-64D3F87E3576}"/>
              </a:ext>
            </a:extLst>
          </p:cNvPr>
          <p:cNvSpPr>
            <a:spLocks noGrp="1"/>
          </p:cNvSpPr>
          <p:nvPr>
            <p:ph idx="1"/>
          </p:nvPr>
        </p:nvSpPr>
        <p:spPr>
          <a:xfrm>
            <a:off x="1451579" y="1936219"/>
            <a:ext cx="9603275" cy="3450613"/>
          </a:xfrm>
        </p:spPr>
        <p:txBody>
          <a:bodyPr>
            <a:normAutofit fontScale="85000" lnSpcReduction="20000"/>
          </a:bodyPr>
          <a:lstStyle/>
          <a:p>
            <a:r>
              <a:rPr lang="fr-CA" i="1" dirty="0"/>
              <a:t>Après vérification de nos sources de données, je constate que nous n’avons aucune donnée validée de myriophylle à épi pour le Grand lac noir à Wentworth-Nord. Le Grand Lac Noir n’aurait donc pas dû se retrouver sur la liste des plans d’eau touchés par le myriophylle à épi. Nous allons retirer le Grand lac noir de la liste et publiée cette nouvelle version sur le site internet du Ministère dans les plus brefs délais. Je vous tiens informé.</a:t>
            </a:r>
            <a:r>
              <a:rPr lang="fr" i="1" dirty="0"/>
              <a:t> </a:t>
            </a:r>
            <a:r>
              <a:rPr lang="fr-CA" i="1" dirty="0"/>
              <a:t>Merci beaucoup de nous avoir informé de cette erreur et toutes nos excuses pour les dérangements occasionnés . Cordialement,</a:t>
            </a:r>
          </a:p>
          <a:p>
            <a:r>
              <a:rPr lang="fr" i="1" dirty="0"/>
              <a:t> </a:t>
            </a:r>
            <a:r>
              <a:rPr lang="fr-CA" b="1" i="1" dirty="0" err="1"/>
              <a:t>Marie-Eve</a:t>
            </a:r>
            <a:r>
              <a:rPr lang="fr-CA" b="1" i="1" dirty="0"/>
              <a:t> Tousignant, biologiste </a:t>
            </a:r>
            <a:r>
              <a:rPr lang="fr-CA" b="1" i="1" dirty="0" err="1"/>
              <a:t>M.Sc</a:t>
            </a:r>
            <a:r>
              <a:rPr lang="fr-CA" b="1" i="1" dirty="0"/>
              <a:t>.</a:t>
            </a:r>
            <a:endParaRPr lang="fr-CA" i="1" dirty="0"/>
          </a:p>
          <a:p>
            <a:r>
              <a:rPr lang="fr-CA" i="1" dirty="0"/>
              <a:t>Coordonnatrice aux espèces floristiques exotiques envahissantes</a:t>
            </a:r>
          </a:p>
          <a:p>
            <a:r>
              <a:rPr lang="fr-CA" i="1" dirty="0"/>
              <a:t>Ministère de l’Environnement et de la Lutte contre les changements climatiques</a:t>
            </a:r>
          </a:p>
          <a:p>
            <a:r>
              <a:rPr lang="fr-CA" i="1" dirty="0"/>
              <a:t>Direction générale de la conservation de la biodiversité </a:t>
            </a:r>
          </a:p>
          <a:p>
            <a:r>
              <a:rPr lang="fr-CA" i="1" dirty="0"/>
              <a:t>Direction de la protection des espèces et des milieux naturels</a:t>
            </a:r>
          </a:p>
          <a:p>
            <a:endParaRPr lang="fr" i="1" dirty="0"/>
          </a:p>
          <a:p>
            <a:endParaRPr lang="fr-CA" dirty="0"/>
          </a:p>
        </p:txBody>
      </p:sp>
    </p:spTree>
    <p:extLst>
      <p:ext uri="{BB962C8B-B14F-4D97-AF65-F5344CB8AC3E}">
        <p14:creationId xmlns:p14="http://schemas.microsoft.com/office/powerpoint/2010/main" val="3449386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a:spLocks noGrp="1"/>
          </p:cNvSpPr>
          <p:nvPr>
            <p:ph type="title"/>
          </p:nvPr>
        </p:nvSpPr>
        <p:spPr>
          <a:xfrm>
            <a:off x="3657601" y="304800"/>
            <a:ext cx="6549623" cy="1143000"/>
          </a:xfrm>
        </p:spPr>
        <p:txBody>
          <a:bodyPr>
            <a:normAutofit fontScale="90000"/>
          </a:bodyPr>
          <a:lstStyle/>
          <a:p>
            <a:r>
              <a:rPr lang="fr-CA" sz="2400" b="1" dirty="0">
                <a:solidFill>
                  <a:schemeClr val="tx2"/>
                </a:solidFill>
              </a:rPr>
              <a:t>Classification 2017 des bandes riveraines du Grand-Lac-Noir : </a:t>
            </a:r>
            <a:r>
              <a:rPr lang="fr-CA" sz="2400" b="1" u="sng" dirty="0">
                <a:solidFill>
                  <a:schemeClr val="tx2"/>
                </a:solidFill>
              </a:rPr>
              <a:t>44 propriétés riveraines visitées sur 82</a:t>
            </a:r>
          </a:p>
        </p:txBody>
      </p:sp>
      <p:pic>
        <p:nvPicPr>
          <p:cNvPr id="8" name="Picture 2" descr="logo vectoriel pento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57505" y="187088"/>
            <a:ext cx="988921" cy="110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Connecteur droit 8"/>
          <p:cNvCxnSpPr/>
          <p:nvPr/>
        </p:nvCxnSpPr>
        <p:spPr>
          <a:xfrm>
            <a:off x="7696200" y="1828800"/>
            <a:ext cx="2971800" cy="0"/>
          </a:xfrm>
          <a:prstGeom prst="line">
            <a:avLst/>
          </a:prstGeom>
          <a:ln/>
        </p:spPr>
        <p:style>
          <a:lnRef idx="2">
            <a:schemeClr val="accent3"/>
          </a:lnRef>
          <a:fillRef idx="0">
            <a:schemeClr val="accent3"/>
          </a:fillRef>
          <a:effectRef idx="1">
            <a:schemeClr val="accent3"/>
          </a:effectRef>
          <a:fontRef idx="minor">
            <a:schemeClr val="tx1"/>
          </a:fontRef>
        </p:style>
      </p:cxnSp>
      <p:cxnSp>
        <p:nvCxnSpPr>
          <p:cNvPr id="10" name="Connecteur droit 9"/>
          <p:cNvCxnSpPr/>
          <p:nvPr/>
        </p:nvCxnSpPr>
        <p:spPr>
          <a:xfrm>
            <a:off x="8610600" y="2093606"/>
            <a:ext cx="2057400" cy="0"/>
          </a:xfrm>
          <a:prstGeom prst="line">
            <a:avLst/>
          </a:prstGeom>
          <a:ln/>
        </p:spPr>
        <p:style>
          <a:lnRef idx="2">
            <a:schemeClr val="accent3"/>
          </a:lnRef>
          <a:fillRef idx="0">
            <a:schemeClr val="accent3"/>
          </a:fillRef>
          <a:effectRef idx="1">
            <a:schemeClr val="accent3"/>
          </a:effectRef>
          <a:fontRef idx="minor">
            <a:schemeClr val="tx1"/>
          </a:fontRef>
        </p:style>
      </p:cxnSp>
      <p:graphicFrame>
        <p:nvGraphicFramePr>
          <p:cNvPr id="2" name="Tableau 1">
            <a:extLst>
              <a:ext uri="{FF2B5EF4-FFF2-40B4-BE49-F238E27FC236}">
                <a16:creationId xmlns:a16="http://schemas.microsoft.com/office/drawing/2014/main" id="{4B8E30AC-1DDA-4C32-AACF-92237CDEB979}"/>
              </a:ext>
            </a:extLst>
          </p:cNvPr>
          <p:cNvGraphicFramePr>
            <a:graphicFrameLocks noGrp="1"/>
          </p:cNvGraphicFramePr>
          <p:nvPr>
            <p:extLst/>
          </p:nvPr>
        </p:nvGraphicFramePr>
        <p:xfrm>
          <a:off x="1944008" y="2422070"/>
          <a:ext cx="4394200" cy="4229100"/>
        </p:xfrm>
        <a:graphic>
          <a:graphicData uri="http://schemas.openxmlformats.org/drawingml/2006/table">
            <a:tbl>
              <a:tblPr/>
              <a:tblGrid>
                <a:gridCol w="1828800">
                  <a:extLst>
                    <a:ext uri="{9D8B030D-6E8A-4147-A177-3AD203B41FA5}">
                      <a16:colId xmlns:a16="http://schemas.microsoft.com/office/drawing/2014/main" val="1389648158"/>
                    </a:ext>
                  </a:extLst>
                </a:gridCol>
                <a:gridCol w="1295400">
                  <a:extLst>
                    <a:ext uri="{9D8B030D-6E8A-4147-A177-3AD203B41FA5}">
                      <a16:colId xmlns:a16="http://schemas.microsoft.com/office/drawing/2014/main" val="266978499"/>
                    </a:ext>
                  </a:extLst>
                </a:gridCol>
                <a:gridCol w="1270000">
                  <a:extLst>
                    <a:ext uri="{9D8B030D-6E8A-4147-A177-3AD203B41FA5}">
                      <a16:colId xmlns:a16="http://schemas.microsoft.com/office/drawing/2014/main" val="2819583951"/>
                    </a:ext>
                  </a:extLst>
                </a:gridCol>
              </a:tblGrid>
              <a:tr h="518160">
                <a:tc>
                  <a:txBody>
                    <a:bodyPr/>
                    <a:lstStyle/>
                    <a:p>
                      <a:pPr algn="ctr" fontAlgn="ctr"/>
                      <a:r>
                        <a:rPr lang="fr-CA" sz="1600" b="0" i="0" u="none" strike="noStrike" dirty="0">
                          <a:solidFill>
                            <a:srgbClr val="000000"/>
                          </a:solidFill>
                          <a:effectLst/>
                          <a:latin typeface="Arial" panose="020B0604020202020204" pitchFamily="34" charset="0"/>
                        </a:rPr>
                        <a:t>Caractérisation BR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fr-CA" sz="1600" b="0" i="0" u="none" strike="noStrike" dirty="0">
                          <a:solidFill>
                            <a:srgbClr val="000000"/>
                          </a:solidFill>
                          <a:effectLst/>
                          <a:latin typeface="Arial" panose="020B0604020202020204" pitchFamily="34" charset="0"/>
                        </a:rPr>
                        <a:t>Nombre de propriétés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fr-CA" sz="1600" b="0" i="0" u="none" strike="noStrike" dirty="0">
                          <a:solidFill>
                            <a:srgbClr val="000000"/>
                          </a:solidFill>
                          <a:effectLst/>
                          <a:latin typeface="Arial" panose="020B0604020202020204" pitchFamily="34" charset="0"/>
                        </a:rPr>
                        <a:t>Pourcentage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1086678706"/>
                  </a:ext>
                </a:extLst>
              </a:tr>
              <a:tr h="228600">
                <a:tc>
                  <a:txBody>
                    <a:bodyPr/>
                    <a:lstStyle/>
                    <a:p>
                      <a:pPr algn="l" fontAlgn="ctr"/>
                      <a:r>
                        <a:rPr lang="fr-CA" sz="1400" b="0" i="0" u="none" strike="noStrike">
                          <a:solidFill>
                            <a:srgbClr val="000000"/>
                          </a:solidFill>
                          <a:effectLst/>
                          <a:latin typeface="Calibri" panose="020F0502020204030204" pitchFamily="34" charset="0"/>
                        </a:rPr>
                        <a:t>Naturelle</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solidFill>
                      <a:srgbClr val="E2EFDA"/>
                    </a:solidFill>
                  </a:tcPr>
                </a:tc>
                <a:tc>
                  <a:txBody>
                    <a:bodyPr/>
                    <a:lstStyle/>
                    <a:p>
                      <a:pPr algn="ctr" fontAlgn="ctr"/>
                      <a:r>
                        <a:rPr lang="fr-CA" sz="1400" b="0" i="0" u="none" strike="noStrike">
                          <a:solidFill>
                            <a:srgbClr val="000000"/>
                          </a:solidFill>
                          <a:effectLst/>
                          <a:latin typeface="Calibri" panose="020F0502020204030204" pitchFamily="34" charset="0"/>
                        </a:rPr>
                        <a:t>12</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solidFill>
                      <a:srgbClr val="E2EFDA"/>
                    </a:solidFill>
                  </a:tcPr>
                </a:tc>
                <a:tc>
                  <a:txBody>
                    <a:bodyPr/>
                    <a:lstStyle/>
                    <a:p>
                      <a:pPr algn="ctr" fontAlgn="ctr"/>
                      <a:r>
                        <a:rPr lang="fr-CA" sz="1400" b="0" i="0" u="none" strike="noStrike">
                          <a:solidFill>
                            <a:srgbClr val="000000"/>
                          </a:solidFill>
                          <a:effectLst/>
                          <a:latin typeface="Calibri" panose="020F0502020204030204" pitchFamily="34" charset="0"/>
                        </a:rPr>
                        <a:t>27</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solidFill>
                      <a:srgbClr val="E2EFDA"/>
                    </a:solidFill>
                  </a:tcPr>
                </a:tc>
                <a:extLst>
                  <a:ext uri="{0D108BD9-81ED-4DB2-BD59-A6C34878D82A}">
                    <a16:rowId xmlns:a16="http://schemas.microsoft.com/office/drawing/2014/main" val="2114467049"/>
                  </a:ext>
                </a:extLst>
              </a:tr>
              <a:tr h="228600">
                <a:tc>
                  <a:txBody>
                    <a:bodyPr/>
                    <a:lstStyle/>
                    <a:p>
                      <a:pPr algn="l" fontAlgn="ctr"/>
                      <a:r>
                        <a:rPr lang="fr-CA" sz="1400" b="0" i="0" u="none" strike="noStrike">
                          <a:solidFill>
                            <a:srgbClr val="000000"/>
                          </a:solidFill>
                          <a:effectLst/>
                          <a:latin typeface="Calibri" panose="020F0502020204030204" pitchFamily="34" charset="0"/>
                        </a:rPr>
                        <a:t>En régénération</a:t>
                      </a:r>
                    </a:p>
                  </a:txBody>
                  <a:tcPr marL="7620" marR="7620" marT="7620" marB="0" anchor="ctr">
                    <a:lnL>
                      <a:noFill/>
                    </a:lnL>
                    <a:lnR>
                      <a:noFill/>
                    </a:lnR>
                    <a:lnT>
                      <a:noFill/>
                    </a:lnT>
                    <a:lnB>
                      <a:noFill/>
                    </a:lnB>
                    <a:solidFill>
                      <a:srgbClr val="C6E0B4"/>
                    </a:solidFill>
                  </a:tcPr>
                </a:tc>
                <a:tc>
                  <a:txBody>
                    <a:bodyPr/>
                    <a:lstStyle/>
                    <a:p>
                      <a:pPr algn="ctr" fontAlgn="ctr"/>
                      <a:r>
                        <a:rPr lang="fr-CA" sz="1400" b="0" i="0" u="none" strike="noStrike">
                          <a:solidFill>
                            <a:srgbClr val="000000"/>
                          </a:solidFill>
                          <a:effectLst/>
                          <a:latin typeface="Calibri" panose="020F0502020204030204" pitchFamily="34" charset="0"/>
                        </a:rPr>
                        <a:t>5</a:t>
                      </a:r>
                    </a:p>
                  </a:txBody>
                  <a:tcPr marL="7620" marR="7620" marT="7620" marB="0" anchor="ctr">
                    <a:lnL>
                      <a:noFill/>
                    </a:lnL>
                    <a:lnR>
                      <a:noFill/>
                    </a:lnR>
                    <a:lnT>
                      <a:noFill/>
                    </a:lnT>
                    <a:lnB>
                      <a:noFill/>
                    </a:lnB>
                    <a:solidFill>
                      <a:srgbClr val="C6E0B4"/>
                    </a:solidFill>
                  </a:tcPr>
                </a:tc>
                <a:tc>
                  <a:txBody>
                    <a:bodyPr/>
                    <a:lstStyle/>
                    <a:p>
                      <a:pPr algn="ctr" fontAlgn="ctr"/>
                      <a:r>
                        <a:rPr lang="fr-CA" sz="1400" b="0" i="0" u="none" strike="noStrike">
                          <a:solidFill>
                            <a:srgbClr val="000000"/>
                          </a:solidFill>
                          <a:effectLst/>
                          <a:latin typeface="Calibri" panose="020F0502020204030204" pitchFamily="34" charset="0"/>
                        </a:rPr>
                        <a:t>11</a:t>
                      </a:r>
                    </a:p>
                  </a:txBody>
                  <a:tcPr marL="7620" marR="7620" marT="7620" marB="0" anchor="ctr">
                    <a:lnL>
                      <a:noFill/>
                    </a:lnL>
                    <a:lnR>
                      <a:noFill/>
                    </a:lnR>
                    <a:lnT>
                      <a:noFill/>
                    </a:lnT>
                    <a:lnB>
                      <a:noFill/>
                    </a:lnB>
                    <a:solidFill>
                      <a:srgbClr val="C6E0B4"/>
                    </a:solidFill>
                  </a:tcPr>
                </a:tc>
                <a:extLst>
                  <a:ext uri="{0D108BD9-81ED-4DB2-BD59-A6C34878D82A}">
                    <a16:rowId xmlns:a16="http://schemas.microsoft.com/office/drawing/2014/main" val="3109544551"/>
                  </a:ext>
                </a:extLst>
              </a:tr>
              <a:tr h="228600">
                <a:tc>
                  <a:txBody>
                    <a:bodyPr/>
                    <a:lstStyle/>
                    <a:p>
                      <a:pPr algn="l" fontAlgn="ctr"/>
                      <a:r>
                        <a:rPr lang="fr-CA" sz="1400" b="0" i="0" u="none" strike="noStrike">
                          <a:solidFill>
                            <a:srgbClr val="000000"/>
                          </a:solidFill>
                          <a:effectLst/>
                          <a:latin typeface="Calibri" panose="020F0502020204030204" pitchFamily="34" charset="0"/>
                        </a:rPr>
                        <a:t>Ornementale</a:t>
                      </a:r>
                    </a:p>
                  </a:txBody>
                  <a:tcPr marL="7620" marR="7620" marT="7620" marB="0" anchor="ctr">
                    <a:lnL>
                      <a:noFill/>
                    </a:lnL>
                    <a:lnR>
                      <a:noFill/>
                    </a:lnR>
                    <a:lnT>
                      <a:noFill/>
                    </a:lnT>
                    <a:lnB>
                      <a:noFill/>
                    </a:lnB>
                    <a:solidFill>
                      <a:srgbClr val="E2EFDA"/>
                    </a:solidFill>
                  </a:tcPr>
                </a:tc>
                <a:tc>
                  <a:txBody>
                    <a:bodyPr/>
                    <a:lstStyle/>
                    <a:p>
                      <a:pPr algn="ctr" fontAlgn="ctr"/>
                      <a:r>
                        <a:rPr lang="fr-CA" sz="1400" b="0" i="0" u="none" strike="noStrike">
                          <a:solidFill>
                            <a:srgbClr val="000000"/>
                          </a:solidFill>
                          <a:effectLst/>
                          <a:latin typeface="Calibri" panose="020F0502020204030204" pitchFamily="34" charset="0"/>
                        </a:rPr>
                        <a:t>17</a:t>
                      </a:r>
                    </a:p>
                  </a:txBody>
                  <a:tcPr marL="7620" marR="7620" marT="7620" marB="0" anchor="ctr">
                    <a:lnL>
                      <a:noFill/>
                    </a:lnL>
                    <a:lnR>
                      <a:noFill/>
                    </a:lnR>
                    <a:lnT>
                      <a:noFill/>
                    </a:lnT>
                    <a:lnB>
                      <a:noFill/>
                    </a:lnB>
                    <a:solidFill>
                      <a:srgbClr val="E2EFDA"/>
                    </a:solidFill>
                  </a:tcPr>
                </a:tc>
                <a:tc>
                  <a:txBody>
                    <a:bodyPr/>
                    <a:lstStyle/>
                    <a:p>
                      <a:pPr algn="ctr" fontAlgn="ctr"/>
                      <a:r>
                        <a:rPr lang="fr-CA" sz="1400" b="0" i="0" u="none" strike="noStrike">
                          <a:solidFill>
                            <a:srgbClr val="000000"/>
                          </a:solidFill>
                          <a:effectLst/>
                          <a:latin typeface="Calibri" panose="020F0502020204030204" pitchFamily="34" charset="0"/>
                        </a:rPr>
                        <a:t>38</a:t>
                      </a:r>
                    </a:p>
                  </a:txBody>
                  <a:tcPr marL="7620" marR="7620" marT="7620" marB="0" anchor="ctr">
                    <a:lnL>
                      <a:noFill/>
                    </a:lnL>
                    <a:lnR>
                      <a:noFill/>
                    </a:lnR>
                    <a:lnT>
                      <a:noFill/>
                    </a:lnT>
                    <a:lnB>
                      <a:noFill/>
                    </a:lnB>
                    <a:solidFill>
                      <a:srgbClr val="E2EFDA"/>
                    </a:solidFill>
                  </a:tcPr>
                </a:tc>
                <a:extLst>
                  <a:ext uri="{0D108BD9-81ED-4DB2-BD59-A6C34878D82A}">
                    <a16:rowId xmlns:a16="http://schemas.microsoft.com/office/drawing/2014/main" val="2816208202"/>
                  </a:ext>
                </a:extLst>
              </a:tr>
              <a:tr h="228600">
                <a:tc>
                  <a:txBody>
                    <a:bodyPr/>
                    <a:lstStyle/>
                    <a:p>
                      <a:pPr algn="l" fontAlgn="ctr"/>
                      <a:r>
                        <a:rPr lang="fr-CA" sz="1400" b="0" i="0" u="none" strike="noStrike">
                          <a:solidFill>
                            <a:srgbClr val="000000"/>
                          </a:solidFill>
                          <a:effectLst/>
                          <a:latin typeface="Calibri" panose="020F0502020204030204" pitchFamily="34" charset="0"/>
                        </a:rPr>
                        <a:t>Dégradée</a:t>
                      </a: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fr-CA" sz="1400" b="0" i="0" u="none" strike="noStrike">
                          <a:solidFill>
                            <a:srgbClr val="000000"/>
                          </a:solidFill>
                          <a:effectLst/>
                          <a:latin typeface="Calibri" panose="020F0502020204030204" pitchFamily="34" charset="0"/>
                        </a:rPr>
                        <a:t>10</a:t>
                      </a: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fr-CA" sz="1400" b="0" i="0" u="none" strike="noStrike">
                          <a:solidFill>
                            <a:srgbClr val="000000"/>
                          </a:solidFill>
                          <a:effectLst/>
                          <a:latin typeface="Calibri" panose="020F0502020204030204" pitchFamily="34" charset="0"/>
                        </a:rPr>
                        <a:t>23</a:t>
                      </a: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2614340759"/>
                  </a:ext>
                </a:extLst>
              </a:tr>
              <a:tr h="228600">
                <a:tc>
                  <a:txBody>
                    <a:bodyPr/>
                    <a:lstStyle/>
                    <a:p>
                      <a:pPr algn="l" fontAlgn="ctr"/>
                      <a:r>
                        <a:rPr lang="fr-CA" sz="1400" b="0" i="0" u="none" strike="noStrike" dirty="0">
                          <a:solidFill>
                            <a:srgbClr val="000000"/>
                          </a:solidFill>
                          <a:effectLst/>
                          <a:latin typeface="Calibri" panose="020F0502020204030204" pitchFamily="34" charset="0"/>
                        </a:rPr>
                        <a:t>Sous-total :</a:t>
                      </a:r>
                      <a:r>
                        <a:rPr lang="fr-CA" sz="1400" b="0" i="0" u="none" strike="noStrike" baseline="0" dirty="0">
                          <a:solidFill>
                            <a:srgbClr val="000000"/>
                          </a:solidFill>
                          <a:effectLst/>
                          <a:latin typeface="Calibri" panose="020F0502020204030204" pitchFamily="34" charset="0"/>
                        </a:rPr>
                        <a:t> rives</a:t>
                      </a:r>
                      <a:r>
                        <a:rPr lang="fr-CA" sz="1400" b="0" i="0" u="none" strike="noStrike" dirty="0">
                          <a:solidFill>
                            <a:srgbClr val="000000"/>
                          </a:solidFill>
                          <a:effectLst/>
                          <a:latin typeface="Calibri" panose="020F0502020204030204" pitchFamily="34" charset="0"/>
                        </a:rPr>
                        <a:t> conformes</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solidFill>
                      <a:srgbClr val="E2EFDA"/>
                    </a:solidFill>
                  </a:tcPr>
                </a:tc>
                <a:tc>
                  <a:txBody>
                    <a:bodyPr/>
                    <a:lstStyle/>
                    <a:p>
                      <a:pPr algn="ctr" fontAlgn="ctr"/>
                      <a:r>
                        <a:rPr lang="fr-CA" sz="1400" b="0" i="0" u="none" strike="noStrike">
                          <a:solidFill>
                            <a:srgbClr val="000000"/>
                          </a:solidFill>
                          <a:effectLst/>
                          <a:latin typeface="Calibri" panose="020F0502020204030204" pitchFamily="34" charset="0"/>
                        </a:rPr>
                        <a:t>17</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solidFill>
                      <a:srgbClr val="E2EFDA"/>
                    </a:solidFill>
                  </a:tcPr>
                </a:tc>
                <a:tc>
                  <a:txBody>
                    <a:bodyPr/>
                    <a:lstStyle/>
                    <a:p>
                      <a:pPr algn="ctr" fontAlgn="ctr"/>
                      <a:r>
                        <a:rPr lang="fr-CA" sz="1400" b="0" i="0" u="none" strike="noStrike" dirty="0">
                          <a:solidFill>
                            <a:srgbClr val="000000"/>
                          </a:solidFill>
                          <a:effectLst/>
                          <a:latin typeface="Calibri" panose="020F0502020204030204" pitchFamily="34" charset="0"/>
                        </a:rPr>
                        <a:t>39</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solidFill>
                      <a:srgbClr val="E2EFDA"/>
                    </a:solidFill>
                  </a:tcPr>
                </a:tc>
                <a:extLst>
                  <a:ext uri="{0D108BD9-81ED-4DB2-BD59-A6C34878D82A}">
                    <a16:rowId xmlns:a16="http://schemas.microsoft.com/office/drawing/2014/main" val="4032205839"/>
                  </a:ext>
                </a:extLst>
              </a:tr>
              <a:tr h="228600">
                <a:tc>
                  <a:txBody>
                    <a:bodyPr/>
                    <a:lstStyle/>
                    <a:p>
                      <a:pPr algn="l" fontAlgn="ctr"/>
                      <a:r>
                        <a:rPr lang="fr-CA" sz="1400" b="0" i="0" u="none" strike="noStrike" dirty="0">
                          <a:solidFill>
                            <a:srgbClr val="000000"/>
                          </a:solidFill>
                          <a:effectLst/>
                          <a:latin typeface="Calibri" panose="020F0502020204030204" pitchFamily="34" charset="0"/>
                        </a:rPr>
                        <a:t>Sous-total :</a:t>
                      </a:r>
                      <a:r>
                        <a:rPr lang="fr-CA" sz="1400" b="0" i="0" u="none" strike="noStrike" baseline="0" dirty="0">
                          <a:solidFill>
                            <a:srgbClr val="000000"/>
                          </a:solidFill>
                          <a:effectLst/>
                          <a:latin typeface="Calibri" panose="020F0502020204030204" pitchFamily="34" charset="0"/>
                        </a:rPr>
                        <a:t> rives</a:t>
                      </a:r>
                      <a:r>
                        <a:rPr lang="fr-CA" sz="1400" b="0" i="0" u="none" strike="noStrike" dirty="0">
                          <a:solidFill>
                            <a:srgbClr val="000000"/>
                          </a:solidFill>
                          <a:effectLst/>
                          <a:latin typeface="Calibri" panose="020F0502020204030204" pitchFamily="34" charset="0"/>
                        </a:rPr>
                        <a:t> non conformes</a:t>
                      </a: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fr-CA" sz="1400" b="0" i="0" u="none" strike="noStrike">
                          <a:solidFill>
                            <a:srgbClr val="000000"/>
                          </a:solidFill>
                          <a:effectLst/>
                          <a:latin typeface="Calibri" panose="020F0502020204030204" pitchFamily="34" charset="0"/>
                        </a:rPr>
                        <a:t>27</a:t>
                      </a: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fr-CA" sz="1400" b="0" i="0" u="none" strike="noStrike">
                          <a:solidFill>
                            <a:srgbClr val="000000"/>
                          </a:solidFill>
                          <a:effectLst/>
                          <a:latin typeface="Calibri" panose="020F0502020204030204" pitchFamily="34" charset="0"/>
                        </a:rPr>
                        <a:t>61</a:t>
                      </a: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3667507643"/>
                  </a:ext>
                </a:extLst>
              </a:tr>
              <a:tr h="228600">
                <a:tc>
                  <a:txBody>
                    <a:bodyPr/>
                    <a:lstStyle/>
                    <a:p>
                      <a:pPr algn="l" fontAlgn="b"/>
                      <a:r>
                        <a:rPr lang="fr-CA" sz="1400" b="1" i="0" u="none" strike="noStrike" dirty="0">
                          <a:solidFill>
                            <a:srgbClr val="000000"/>
                          </a:solidFill>
                          <a:effectLst/>
                          <a:latin typeface="Calibri" panose="020F0502020204030204" pitchFamily="34" charset="0"/>
                        </a:rPr>
                        <a:t>* Total</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fr-CA" sz="1400" b="1" i="0" u="none" strike="noStrike" dirty="0">
                          <a:solidFill>
                            <a:srgbClr val="000000"/>
                          </a:solidFill>
                          <a:effectLst/>
                          <a:latin typeface="Calibri" panose="020F0502020204030204" pitchFamily="34" charset="0"/>
                        </a:rPr>
                        <a:t>44</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fr-CA" sz="1400" b="1" i="0" u="none" strike="noStrike">
                          <a:solidFill>
                            <a:srgbClr val="000000"/>
                          </a:solidFill>
                          <a:effectLst/>
                          <a:latin typeface="Calibri" panose="020F0502020204030204" pitchFamily="34" charset="0"/>
                        </a:rPr>
                        <a:t>100</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143221030"/>
                  </a:ext>
                </a:extLst>
              </a:tr>
              <a:tr h="60960">
                <a:tc>
                  <a:txBody>
                    <a:bodyPr/>
                    <a:lstStyle/>
                    <a:p>
                      <a:pPr algn="l" fontAlgn="ctr"/>
                      <a:r>
                        <a:rPr lang="fr-CA" sz="1400" b="0" i="0" u="none" strike="noStrike">
                          <a:solidFill>
                            <a:srgbClr val="000000"/>
                          </a:solidFill>
                          <a:effectLst/>
                          <a:latin typeface="Calibri" panose="020F0502020204030204" pitchFamily="34" charset="0"/>
                        </a:rPr>
                        <a:t> </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fr-CA" sz="1400" b="0" i="0" u="none" strike="noStrike">
                          <a:solidFill>
                            <a:srgbClr val="000000"/>
                          </a:solidFill>
                          <a:effectLst/>
                          <a:latin typeface="Calibri" panose="020F0502020204030204" pitchFamily="34" charset="0"/>
                        </a:rPr>
                        <a:t> </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fr-CA" sz="1400" b="0" i="0" u="none" strike="noStrike">
                          <a:solidFill>
                            <a:srgbClr val="000000"/>
                          </a:solidFill>
                          <a:effectLst/>
                          <a:latin typeface="Calibri" panose="020F0502020204030204" pitchFamily="34" charset="0"/>
                        </a:rPr>
                        <a:t> </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2915904120"/>
                  </a:ext>
                </a:extLst>
              </a:tr>
              <a:tr h="228600">
                <a:tc>
                  <a:txBody>
                    <a:bodyPr/>
                    <a:lstStyle/>
                    <a:p>
                      <a:pPr algn="l" fontAlgn="ctr"/>
                      <a:r>
                        <a:rPr lang="fr-CA" sz="1400" b="0" i="0" u="none" strike="noStrike" dirty="0">
                          <a:solidFill>
                            <a:srgbClr val="000000"/>
                          </a:solidFill>
                          <a:effectLst/>
                          <a:latin typeface="Calibri" panose="020F0502020204030204" pitchFamily="34" charset="0"/>
                        </a:rPr>
                        <a:t>Autres dossiers non conformes (ouvrages et quais seulement). </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solidFill>
                      <a:srgbClr val="E2EFDA"/>
                    </a:solidFill>
                  </a:tcPr>
                </a:tc>
                <a:tc>
                  <a:txBody>
                    <a:bodyPr/>
                    <a:lstStyle/>
                    <a:p>
                      <a:pPr algn="ctr" fontAlgn="ctr"/>
                      <a:r>
                        <a:rPr lang="fr-CA" sz="1400" b="0" i="0" u="none" strike="noStrike">
                          <a:solidFill>
                            <a:srgbClr val="000000"/>
                          </a:solidFill>
                          <a:effectLst/>
                          <a:latin typeface="Calibri" panose="020F0502020204030204" pitchFamily="34" charset="0"/>
                        </a:rPr>
                        <a:t>7</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solidFill>
                      <a:srgbClr val="E2EFDA"/>
                    </a:solidFill>
                  </a:tcPr>
                </a:tc>
                <a:tc>
                  <a:txBody>
                    <a:bodyPr/>
                    <a:lstStyle/>
                    <a:p>
                      <a:pPr algn="ctr" fontAlgn="ctr"/>
                      <a:r>
                        <a:rPr lang="fr-CA" sz="1400" b="0" i="0" u="none" strike="noStrike">
                          <a:solidFill>
                            <a:srgbClr val="000000"/>
                          </a:solidFill>
                          <a:effectLst/>
                          <a:latin typeface="Calibri" panose="020F0502020204030204" pitchFamily="34" charset="0"/>
                        </a:rPr>
                        <a:t>16</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solidFill>
                      <a:srgbClr val="E2EFDA"/>
                    </a:solidFill>
                  </a:tcPr>
                </a:tc>
                <a:extLst>
                  <a:ext uri="{0D108BD9-81ED-4DB2-BD59-A6C34878D82A}">
                    <a16:rowId xmlns:a16="http://schemas.microsoft.com/office/drawing/2014/main" val="2601888937"/>
                  </a:ext>
                </a:extLst>
              </a:tr>
              <a:tr h="457200">
                <a:tc>
                  <a:txBody>
                    <a:bodyPr/>
                    <a:lstStyle/>
                    <a:p>
                      <a:pPr algn="l" fontAlgn="ctr"/>
                      <a:r>
                        <a:rPr lang="fr-CA" sz="1400" b="0" i="0" u="none" strike="noStrike" dirty="0">
                          <a:solidFill>
                            <a:srgbClr val="000000"/>
                          </a:solidFill>
                          <a:effectLst/>
                          <a:latin typeface="Calibri" panose="020F0502020204030204" pitchFamily="34" charset="0"/>
                        </a:rPr>
                        <a:t>Totales</a:t>
                      </a:r>
                      <a:r>
                        <a:rPr lang="fr-CA" sz="1400" b="0" i="0" u="none" strike="noStrike" baseline="0" dirty="0">
                          <a:solidFill>
                            <a:srgbClr val="000000"/>
                          </a:solidFill>
                          <a:effectLst/>
                          <a:latin typeface="Calibri" panose="020F0502020204030204" pitchFamily="34" charset="0"/>
                        </a:rPr>
                        <a:t> </a:t>
                      </a:r>
                      <a:r>
                        <a:rPr lang="fr-CA" sz="1400" b="0" i="0" u="none" strike="noStrike" dirty="0">
                          <a:solidFill>
                            <a:srgbClr val="000000"/>
                          </a:solidFill>
                          <a:effectLst/>
                          <a:latin typeface="Calibri" panose="020F0502020204030204" pitchFamily="34" charset="0"/>
                        </a:rPr>
                        <a:t>propriétés  non conformes (ouvrages, quais et BR)</a:t>
                      </a: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fr-CA" sz="1400" b="1" i="0" u="none" strike="noStrike" dirty="0">
                          <a:solidFill>
                            <a:srgbClr val="000000"/>
                          </a:solidFill>
                          <a:effectLst/>
                          <a:latin typeface="Calibri" panose="020F0502020204030204" pitchFamily="34" charset="0"/>
                        </a:rPr>
                        <a:t>34</a:t>
                      </a: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fr-CA" sz="1400" b="1" i="0" u="none" strike="noStrike">
                          <a:solidFill>
                            <a:srgbClr val="000000"/>
                          </a:solidFill>
                          <a:effectLst/>
                          <a:latin typeface="Calibri" panose="020F0502020204030204" pitchFamily="34" charset="0"/>
                        </a:rPr>
                        <a:t>77</a:t>
                      </a: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3199694357"/>
                  </a:ext>
                </a:extLst>
              </a:tr>
              <a:tr h="182880">
                <a:tc gridSpan="2">
                  <a:txBody>
                    <a:bodyPr/>
                    <a:lstStyle/>
                    <a:p>
                      <a:pPr algn="l" fontAlgn="b"/>
                      <a:r>
                        <a:rPr lang="fr-CA" sz="1100" b="1" i="0" u="none" strike="noStrike">
                          <a:solidFill>
                            <a:srgbClr val="000000"/>
                          </a:solidFill>
                          <a:effectLst/>
                          <a:latin typeface="Calibri" panose="020F0502020204030204" pitchFamily="34" charset="0"/>
                        </a:rPr>
                        <a:t>* Note: 44/82 portes ont été visité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fr-CA"/>
                    </a:p>
                  </a:txBody>
                  <a:tcPr/>
                </a:tc>
                <a:tc>
                  <a:txBody>
                    <a:bodyPr/>
                    <a:lstStyle/>
                    <a:p>
                      <a:pPr algn="l" fontAlgn="b"/>
                      <a:endParaRPr lang="fr-CA"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93595120"/>
                  </a:ext>
                </a:extLst>
              </a:tr>
            </a:tbl>
          </a:graphicData>
        </a:graphic>
      </p:graphicFrame>
      <p:graphicFrame>
        <p:nvGraphicFramePr>
          <p:cNvPr id="11" name="Graphique 10">
            <a:extLst>
              <a:ext uri="{FF2B5EF4-FFF2-40B4-BE49-F238E27FC236}">
                <a16:creationId xmlns:a16="http://schemas.microsoft.com/office/drawing/2014/main" id="{48FD4361-7FEF-4A79-90E2-CFBAFBCB564D}"/>
              </a:ext>
            </a:extLst>
          </p:cNvPr>
          <p:cNvGraphicFramePr>
            <a:graphicFrameLocks/>
          </p:cNvGraphicFramePr>
          <p:nvPr>
            <p:extLst/>
          </p:nvPr>
        </p:nvGraphicFramePr>
        <p:xfrm>
          <a:off x="6338208" y="2422070"/>
          <a:ext cx="4024992" cy="382633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43371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32E472-AE23-4682-B39B-F5806179988D}"/>
              </a:ext>
            </a:extLst>
          </p:cNvPr>
          <p:cNvSpPr>
            <a:spLocks noGrp="1"/>
          </p:cNvSpPr>
          <p:nvPr>
            <p:ph type="title"/>
          </p:nvPr>
        </p:nvSpPr>
        <p:spPr/>
        <p:txBody>
          <a:bodyPr/>
          <a:lstStyle/>
          <a:p>
            <a:r>
              <a:rPr lang="fr-CA" dirty="0"/>
              <a:t>Accès au lac</a:t>
            </a:r>
          </a:p>
        </p:txBody>
      </p:sp>
      <p:sp>
        <p:nvSpPr>
          <p:cNvPr id="3" name="Espace réservé du contenu 2">
            <a:extLst>
              <a:ext uri="{FF2B5EF4-FFF2-40B4-BE49-F238E27FC236}">
                <a16:creationId xmlns:a16="http://schemas.microsoft.com/office/drawing/2014/main" id="{17985081-F999-4C92-9B64-FB7E47ECE302}"/>
              </a:ext>
            </a:extLst>
          </p:cNvPr>
          <p:cNvSpPr>
            <a:spLocks noGrp="1"/>
          </p:cNvSpPr>
          <p:nvPr>
            <p:ph idx="1"/>
          </p:nvPr>
        </p:nvSpPr>
        <p:spPr/>
        <p:txBody>
          <a:bodyPr/>
          <a:lstStyle/>
          <a:p>
            <a:r>
              <a:rPr lang="fr-CA" dirty="0"/>
              <a:t>Il est important de contrôler tous et chacun les accès au lac plusieurs lacs sont contaminés dans la région Lac Laurel et le lac des Seize iles.</a:t>
            </a:r>
          </a:p>
          <a:p>
            <a:r>
              <a:rPr lang="fr-CA" dirty="0"/>
              <a:t>Lavage de bateaux gratuit à la municipalité .</a:t>
            </a:r>
          </a:p>
          <a:p>
            <a:r>
              <a:rPr lang="fr-CA" dirty="0"/>
              <a:t>Vignette accès et lavage .</a:t>
            </a:r>
          </a:p>
          <a:p>
            <a:r>
              <a:rPr lang="fr-CA" dirty="0"/>
              <a:t>Il est de la responsabilité de tous et chacun de vérifier les bateaux .</a:t>
            </a:r>
          </a:p>
          <a:p>
            <a:r>
              <a:rPr lang="fr-CA" dirty="0"/>
              <a:t>Mieux vaut prévenir que guérir.</a:t>
            </a:r>
          </a:p>
        </p:txBody>
      </p:sp>
    </p:spTree>
    <p:extLst>
      <p:ext uri="{BB962C8B-B14F-4D97-AF65-F5344CB8AC3E}">
        <p14:creationId xmlns:p14="http://schemas.microsoft.com/office/powerpoint/2010/main" val="214072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56B7BD-0435-4620-8D59-94128A1C07E6}"/>
              </a:ext>
            </a:extLst>
          </p:cNvPr>
          <p:cNvSpPr>
            <a:spLocks noGrp="1"/>
          </p:cNvSpPr>
          <p:nvPr>
            <p:ph type="title"/>
          </p:nvPr>
        </p:nvSpPr>
        <p:spPr/>
        <p:txBody>
          <a:bodyPr/>
          <a:lstStyle/>
          <a:p>
            <a:r>
              <a:rPr lang="fr-CA" dirty="0"/>
              <a:t>SÉCURITÉ	</a:t>
            </a:r>
          </a:p>
        </p:txBody>
      </p:sp>
      <p:sp>
        <p:nvSpPr>
          <p:cNvPr id="3" name="Espace réservé du contenu 2">
            <a:extLst>
              <a:ext uri="{FF2B5EF4-FFF2-40B4-BE49-F238E27FC236}">
                <a16:creationId xmlns:a16="http://schemas.microsoft.com/office/drawing/2014/main" id="{40845F82-4209-4872-B6F4-80D238431DA9}"/>
              </a:ext>
            </a:extLst>
          </p:cNvPr>
          <p:cNvSpPr>
            <a:spLocks noGrp="1"/>
          </p:cNvSpPr>
          <p:nvPr>
            <p:ph idx="1"/>
          </p:nvPr>
        </p:nvSpPr>
        <p:spPr/>
        <p:txBody>
          <a:bodyPr/>
          <a:lstStyle/>
          <a:p>
            <a:r>
              <a:rPr lang="fr-CA" dirty="0"/>
              <a:t>Soyez visible pour ceux qui nage  porter un bouée de couleur  et si possible accompagner d’une embarcation.</a:t>
            </a:r>
          </a:p>
          <a:p>
            <a:r>
              <a:rPr lang="fr-CA" dirty="0"/>
              <a:t>Pour ceux qui font de la vitesse ne pas faire de virage serrer près des iles pour éviter les collisions</a:t>
            </a:r>
          </a:p>
          <a:p>
            <a:r>
              <a:rPr lang="fr-CA" dirty="0"/>
              <a:t>Près des rives réduire la vitesse car les vagues endommagent les rives et les quais.</a:t>
            </a:r>
          </a:p>
          <a:p>
            <a:r>
              <a:rPr lang="fr-CA" dirty="0"/>
              <a:t>Plusieurs panneaux ont été installés à cette effet.</a:t>
            </a:r>
          </a:p>
        </p:txBody>
      </p:sp>
    </p:spTree>
    <p:extLst>
      <p:ext uri="{BB962C8B-B14F-4D97-AF65-F5344CB8AC3E}">
        <p14:creationId xmlns:p14="http://schemas.microsoft.com/office/powerpoint/2010/main" val="3253341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1E3ACB-691D-4CCB-8058-6663E3CCE418}"/>
              </a:ext>
            </a:extLst>
          </p:cNvPr>
          <p:cNvSpPr>
            <a:spLocks noGrp="1"/>
          </p:cNvSpPr>
          <p:nvPr>
            <p:ph type="title"/>
          </p:nvPr>
        </p:nvSpPr>
        <p:spPr/>
        <p:txBody>
          <a:bodyPr/>
          <a:lstStyle/>
          <a:p>
            <a:r>
              <a:rPr lang="fr-CA" dirty="0"/>
              <a:t>Ensemencement</a:t>
            </a:r>
            <a:br>
              <a:rPr lang="fr-CA" dirty="0"/>
            </a:br>
            <a:r>
              <a:rPr lang="fr-CA" dirty="0"/>
              <a:t>objectif réintroduire la truite au lac</a:t>
            </a:r>
          </a:p>
        </p:txBody>
      </p:sp>
      <p:sp>
        <p:nvSpPr>
          <p:cNvPr id="3" name="Espace réservé du contenu 2">
            <a:extLst>
              <a:ext uri="{FF2B5EF4-FFF2-40B4-BE49-F238E27FC236}">
                <a16:creationId xmlns:a16="http://schemas.microsoft.com/office/drawing/2014/main" id="{5AECDC9A-0588-4330-BB02-367825166E62}"/>
              </a:ext>
            </a:extLst>
          </p:cNvPr>
          <p:cNvSpPr>
            <a:spLocks noGrp="1"/>
          </p:cNvSpPr>
          <p:nvPr>
            <p:ph idx="1"/>
          </p:nvPr>
        </p:nvSpPr>
        <p:spPr/>
        <p:txBody>
          <a:bodyPr>
            <a:normAutofit fontScale="85000" lnSpcReduction="10000"/>
          </a:bodyPr>
          <a:lstStyle/>
          <a:p>
            <a:r>
              <a:rPr lang="fr-CA" b="1" dirty="0"/>
              <a:t>Ensemencement</a:t>
            </a:r>
          </a:p>
          <a:p>
            <a:endParaRPr lang="fr-CA" dirty="0"/>
          </a:p>
          <a:p>
            <a:r>
              <a:rPr lang="fr-CA" b="1" dirty="0"/>
              <a:t>Date</a:t>
            </a:r>
            <a:r>
              <a:rPr lang="fr-CA" dirty="0"/>
              <a:t>	      </a:t>
            </a:r>
            <a:r>
              <a:rPr lang="fr-CA" b="1" dirty="0"/>
              <a:t>Mouchetés 9’’-11’’</a:t>
            </a:r>
            <a:r>
              <a:rPr lang="fr-CA" dirty="0"/>
              <a:t>	</a:t>
            </a:r>
            <a:r>
              <a:rPr lang="fr-CA" b="1" dirty="0"/>
              <a:t>Arc-en-Ciel 10’’-12’’</a:t>
            </a:r>
            <a:r>
              <a:rPr lang="fr-CA" dirty="0"/>
              <a:t>	</a:t>
            </a:r>
            <a:r>
              <a:rPr lang="fr-CA" b="1" dirty="0"/>
              <a:t>Arc-en-Ciel 14’’ +</a:t>
            </a:r>
            <a:r>
              <a:rPr lang="fr-CA" dirty="0"/>
              <a:t>	</a:t>
            </a:r>
            <a:r>
              <a:rPr lang="fr-CA" b="1" dirty="0"/>
              <a:t>Total</a:t>
            </a:r>
            <a:r>
              <a:rPr lang="fr-CA" dirty="0"/>
              <a:t>	</a:t>
            </a:r>
          </a:p>
          <a:p>
            <a:r>
              <a:rPr lang="fr" dirty="0"/>
              <a:t>2015-08-17	            621	                      154	     </a:t>
            </a:r>
            <a:r>
              <a:rPr lang="fr-CA" dirty="0"/>
              <a:t>                    </a:t>
            </a:r>
            <a:r>
              <a:rPr lang="fr" dirty="0"/>
              <a:t>50	                 </a:t>
            </a:r>
            <a:r>
              <a:rPr lang="fr" b="1" dirty="0"/>
              <a:t>825</a:t>
            </a:r>
            <a:r>
              <a:rPr lang="fr" dirty="0"/>
              <a:t>	</a:t>
            </a:r>
          </a:p>
          <a:p>
            <a:r>
              <a:rPr lang="fr" dirty="0"/>
              <a:t>2016-08-09	            300	                      690	                         50                 </a:t>
            </a:r>
            <a:r>
              <a:rPr lang="fr" b="1" dirty="0"/>
              <a:t>1040</a:t>
            </a:r>
            <a:r>
              <a:rPr lang="fr" dirty="0"/>
              <a:t>	</a:t>
            </a:r>
          </a:p>
          <a:p>
            <a:r>
              <a:rPr lang="fr" dirty="0"/>
              <a:t>2017-08-17	            485	                      407	                         55	                 </a:t>
            </a:r>
            <a:r>
              <a:rPr lang="fr" b="1" dirty="0"/>
              <a:t>947</a:t>
            </a:r>
            <a:r>
              <a:rPr lang="fr" dirty="0"/>
              <a:t>	</a:t>
            </a:r>
          </a:p>
          <a:p>
            <a:r>
              <a:rPr lang="fr" dirty="0"/>
              <a:t>2018-08-23	            485	                      407	                         40	                 </a:t>
            </a:r>
            <a:r>
              <a:rPr lang="fr" b="1" dirty="0"/>
              <a:t>932</a:t>
            </a:r>
            <a:r>
              <a:rPr lang="fr" dirty="0"/>
              <a:t>	</a:t>
            </a:r>
          </a:p>
          <a:p>
            <a:r>
              <a:rPr lang="fr" dirty="0"/>
              <a:t>	                         </a:t>
            </a:r>
            <a:r>
              <a:rPr lang="fr" b="1" dirty="0"/>
              <a:t>1891</a:t>
            </a:r>
            <a:r>
              <a:rPr lang="fr" dirty="0"/>
              <a:t>                                </a:t>
            </a:r>
            <a:r>
              <a:rPr lang="fr" b="1" dirty="0"/>
              <a:t>1658                          195                </a:t>
            </a:r>
            <a:r>
              <a:rPr lang="fr" dirty="0"/>
              <a:t> </a:t>
            </a:r>
            <a:r>
              <a:rPr lang="fr" b="1" dirty="0"/>
              <a:t>3744</a:t>
            </a:r>
            <a:r>
              <a:rPr lang="fr" dirty="0"/>
              <a:t>	</a:t>
            </a:r>
          </a:p>
          <a:p>
            <a:endParaRPr lang="fr-CA" dirty="0"/>
          </a:p>
        </p:txBody>
      </p:sp>
    </p:spTree>
    <p:extLst>
      <p:ext uri="{BB962C8B-B14F-4D97-AF65-F5344CB8AC3E}">
        <p14:creationId xmlns:p14="http://schemas.microsoft.com/office/powerpoint/2010/main" val="2119654707"/>
      </p:ext>
    </p:extLst>
  </p:cSld>
  <p:clrMapOvr>
    <a:masterClrMapping/>
  </p:clrMapOvr>
</p:sld>
</file>

<file path=ppt/theme/theme1.xml><?xml version="1.0" encoding="utf-8"?>
<a:theme xmlns:a="http://schemas.openxmlformats.org/drawingml/2006/main" name="Galerie">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Gallery</Template>
  <TotalTime>119</TotalTime>
  <Words>570</Words>
  <Application>Microsoft Office PowerPoint</Application>
  <PresentationFormat>Grand écran</PresentationFormat>
  <Paragraphs>145</Paragraphs>
  <Slides>16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16</vt:i4>
      </vt:variant>
    </vt:vector>
  </HeadingPairs>
  <TitlesOfParts>
    <vt:vector size="20" baseType="lpstr">
      <vt:lpstr>Arial</vt:lpstr>
      <vt:lpstr>Calibri</vt:lpstr>
      <vt:lpstr>Gill Sans MT</vt:lpstr>
      <vt:lpstr>Galerie</vt:lpstr>
      <vt:lpstr>Association des riverains du Grand lac Noir</vt:lpstr>
      <vt:lpstr>Énoncer de l'association</vt:lpstr>
      <vt:lpstr>PRÉSERVATION DU PLAN D’EAU</vt:lpstr>
      <vt:lpstr>Préservation du plan d’eau</vt:lpstr>
      <vt:lpstr>Préservation plan d’eau  myriophille à épi</vt:lpstr>
      <vt:lpstr>Classification 2017 des bandes riveraines du Grand-Lac-Noir : 44 propriétés riveraines visitées sur 82</vt:lpstr>
      <vt:lpstr>Accès au lac</vt:lpstr>
      <vt:lpstr>SÉCURITÉ </vt:lpstr>
      <vt:lpstr>Ensemencement objectif réintroduire la truite au lac</vt:lpstr>
      <vt:lpstr>Bilan 2015</vt:lpstr>
      <vt:lpstr>Bilan 2016</vt:lpstr>
      <vt:lpstr>Bilan 2017</vt:lpstr>
      <vt:lpstr>Bilan 2018</vt:lpstr>
      <vt:lpstr>Bilan 2019</vt:lpstr>
      <vt:lpstr>À venir</vt:lpstr>
      <vt:lpstr>Merci à tous ceux qui collaborent au succès de l’association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Association des riverains du Grand lac Noir</dc:title>
  <dc:creator>Flavio Sandri</dc:creator>
  <cp:lastModifiedBy>Flavio Sandri</cp:lastModifiedBy>
  <cp:revision>12</cp:revision>
  <dcterms:created xsi:type="dcterms:W3CDTF">2019-05-21T22:57:17Z</dcterms:created>
  <dcterms:modified xsi:type="dcterms:W3CDTF">2019-05-22T00:57:15Z</dcterms:modified>
</cp:coreProperties>
</file>